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5" r:id="rId3"/>
    <p:sldId id="257" r:id="rId4"/>
    <p:sldId id="258" r:id="rId5"/>
    <p:sldId id="266" r:id="rId6"/>
    <p:sldId id="282" r:id="rId7"/>
    <p:sldId id="263" r:id="rId8"/>
    <p:sldId id="269" r:id="rId9"/>
    <p:sldId id="284" r:id="rId10"/>
    <p:sldId id="262" r:id="rId11"/>
    <p:sldId id="270" r:id="rId12"/>
    <p:sldId id="285" r:id="rId13"/>
    <p:sldId id="286" r:id="rId14"/>
    <p:sldId id="261" r:id="rId15"/>
    <p:sldId id="271" r:id="rId16"/>
    <p:sldId id="273" r:id="rId17"/>
    <p:sldId id="287" r:id="rId18"/>
    <p:sldId id="288" r:id="rId19"/>
    <p:sldId id="289" r:id="rId20"/>
    <p:sldId id="274" r:id="rId21"/>
    <p:sldId id="290" r:id="rId22"/>
    <p:sldId id="272" r:id="rId23"/>
    <p:sldId id="264"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FF"/>
    <a:srgbClr val="FFFFFF"/>
    <a:srgbClr val="0D69FF"/>
    <a:srgbClr val="6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2"/>
      </p:cViewPr>
      <p:guideLst>
        <p:guide orient="horz" pos="2160"/>
        <p:guide pos="3840"/>
      </p:guideLst>
    </p:cSldViewPr>
  </p:slid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51683-CAC2-450C-A10F-08F869C311AB}" type="datetimeFigureOut">
              <a:rPr lang="zh-CN" altLang="en-US" smtClean="0"/>
              <a:t>2018/3/27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82688-F8B4-4AA7-B8B7-3F4F34933128}" type="slidenum">
              <a:rPr lang="zh-CN" altLang="en-US" smtClean="0"/>
              <a:t>‹#›</a:t>
            </a:fld>
            <a:endParaRPr lang="zh-CN" altLang="en-US"/>
          </a:p>
        </p:txBody>
      </p:sp>
    </p:spTree>
    <p:extLst>
      <p:ext uri="{BB962C8B-B14F-4D97-AF65-F5344CB8AC3E}">
        <p14:creationId xmlns:p14="http://schemas.microsoft.com/office/powerpoint/2010/main" val="3345071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a:t>
            </a:fld>
            <a:endParaRPr lang="zh-CN" altLang="en-US"/>
          </a:p>
        </p:txBody>
      </p:sp>
    </p:spTree>
    <p:extLst>
      <p:ext uri="{BB962C8B-B14F-4D97-AF65-F5344CB8AC3E}">
        <p14:creationId xmlns:p14="http://schemas.microsoft.com/office/powerpoint/2010/main" val="344801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10</a:t>
            </a:fld>
            <a:endParaRPr lang="zh-CN" altLang="en-US"/>
          </a:p>
        </p:txBody>
      </p:sp>
    </p:spTree>
    <p:extLst>
      <p:ext uri="{BB962C8B-B14F-4D97-AF65-F5344CB8AC3E}">
        <p14:creationId xmlns:p14="http://schemas.microsoft.com/office/powerpoint/2010/main" val="3538719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11</a:t>
            </a:fld>
            <a:endParaRPr lang="zh-CN" altLang="en-US"/>
          </a:p>
        </p:txBody>
      </p:sp>
    </p:spTree>
    <p:extLst>
      <p:ext uri="{BB962C8B-B14F-4D97-AF65-F5344CB8AC3E}">
        <p14:creationId xmlns:p14="http://schemas.microsoft.com/office/powerpoint/2010/main" val="849599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14</a:t>
            </a:fld>
            <a:endParaRPr lang="zh-CN" altLang="en-US"/>
          </a:p>
        </p:txBody>
      </p:sp>
    </p:spTree>
    <p:extLst>
      <p:ext uri="{BB962C8B-B14F-4D97-AF65-F5344CB8AC3E}">
        <p14:creationId xmlns:p14="http://schemas.microsoft.com/office/powerpoint/2010/main" val="1134333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15</a:t>
            </a:fld>
            <a:endParaRPr lang="zh-CN" altLang="en-US"/>
          </a:p>
        </p:txBody>
      </p:sp>
    </p:spTree>
    <p:extLst>
      <p:ext uri="{BB962C8B-B14F-4D97-AF65-F5344CB8AC3E}">
        <p14:creationId xmlns:p14="http://schemas.microsoft.com/office/powerpoint/2010/main" val="3114028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16</a:t>
            </a:fld>
            <a:endParaRPr lang="zh-CN" altLang="en-US"/>
          </a:p>
        </p:txBody>
      </p:sp>
    </p:spTree>
    <p:extLst>
      <p:ext uri="{BB962C8B-B14F-4D97-AF65-F5344CB8AC3E}">
        <p14:creationId xmlns:p14="http://schemas.microsoft.com/office/powerpoint/2010/main" val="3223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17</a:t>
            </a:fld>
            <a:endParaRPr lang="zh-CN" altLang="en-US"/>
          </a:p>
        </p:txBody>
      </p:sp>
    </p:spTree>
    <p:extLst>
      <p:ext uri="{BB962C8B-B14F-4D97-AF65-F5344CB8AC3E}">
        <p14:creationId xmlns:p14="http://schemas.microsoft.com/office/powerpoint/2010/main" val="3564596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18</a:t>
            </a:fld>
            <a:endParaRPr lang="zh-CN" altLang="en-US"/>
          </a:p>
        </p:txBody>
      </p:sp>
    </p:spTree>
    <p:extLst>
      <p:ext uri="{BB962C8B-B14F-4D97-AF65-F5344CB8AC3E}">
        <p14:creationId xmlns:p14="http://schemas.microsoft.com/office/powerpoint/2010/main" val="828146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19</a:t>
            </a:fld>
            <a:endParaRPr lang="zh-CN" altLang="en-US"/>
          </a:p>
        </p:txBody>
      </p:sp>
    </p:spTree>
    <p:extLst>
      <p:ext uri="{BB962C8B-B14F-4D97-AF65-F5344CB8AC3E}">
        <p14:creationId xmlns:p14="http://schemas.microsoft.com/office/powerpoint/2010/main" val="1720832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20</a:t>
            </a:fld>
            <a:endParaRPr lang="zh-CN" altLang="en-US"/>
          </a:p>
        </p:txBody>
      </p:sp>
    </p:spTree>
    <p:extLst>
      <p:ext uri="{BB962C8B-B14F-4D97-AF65-F5344CB8AC3E}">
        <p14:creationId xmlns:p14="http://schemas.microsoft.com/office/powerpoint/2010/main" val="1275968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21</a:t>
            </a:fld>
            <a:endParaRPr lang="zh-CN" altLang="en-US"/>
          </a:p>
        </p:txBody>
      </p:sp>
    </p:spTree>
    <p:extLst>
      <p:ext uri="{BB962C8B-B14F-4D97-AF65-F5344CB8AC3E}">
        <p14:creationId xmlns:p14="http://schemas.microsoft.com/office/powerpoint/2010/main" val="1595853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2</a:t>
            </a:fld>
            <a:endParaRPr lang="zh-CN" altLang="en-US"/>
          </a:p>
        </p:txBody>
      </p:sp>
    </p:spTree>
    <p:extLst>
      <p:ext uri="{BB962C8B-B14F-4D97-AF65-F5344CB8AC3E}">
        <p14:creationId xmlns:p14="http://schemas.microsoft.com/office/powerpoint/2010/main" val="3119365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22</a:t>
            </a:fld>
            <a:endParaRPr lang="zh-CN" altLang="en-US"/>
          </a:p>
        </p:txBody>
      </p:sp>
    </p:spTree>
    <p:extLst>
      <p:ext uri="{BB962C8B-B14F-4D97-AF65-F5344CB8AC3E}">
        <p14:creationId xmlns:p14="http://schemas.microsoft.com/office/powerpoint/2010/main" val="4162869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23</a:t>
            </a:fld>
            <a:endParaRPr lang="zh-CN" altLang="en-US"/>
          </a:p>
        </p:txBody>
      </p:sp>
    </p:spTree>
    <p:extLst>
      <p:ext uri="{BB962C8B-B14F-4D97-AF65-F5344CB8AC3E}">
        <p14:creationId xmlns:p14="http://schemas.microsoft.com/office/powerpoint/2010/main" val="4096231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3</a:t>
            </a:fld>
            <a:endParaRPr lang="zh-CN" altLang="en-US"/>
          </a:p>
        </p:txBody>
      </p:sp>
    </p:spTree>
    <p:extLst>
      <p:ext uri="{BB962C8B-B14F-4D97-AF65-F5344CB8AC3E}">
        <p14:creationId xmlns:p14="http://schemas.microsoft.com/office/powerpoint/2010/main" val="1507701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4</a:t>
            </a:fld>
            <a:endParaRPr lang="zh-CN" altLang="en-US"/>
          </a:p>
        </p:txBody>
      </p:sp>
    </p:spTree>
    <p:extLst>
      <p:ext uri="{BB962C8B-B14F-4D97-AF65-F5344CB8AC3E}">
        <p14:creationId xmlns:p14="http://schemas.microsoft.com/office/powerpoint/2010/main" val="3500499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5</a:t>
            </a:fld>
            <a:endParaRPr lang="zh-CN" altLang="en-US"/>
          </a:p>
        </p:txBody>
      </p:sp>
    </p:spTree>
    <p:extLst>
      <p:ext uri="{BB962C8B-B14F-4D97-AF65-F5344CB8AC3E}">
        <p14:creationId xmlns:p14="http://schemas.microsoft.com/office/powerpoint/2010/main" val="154124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6</a:t>
            </a:fld>
            <a:endParaRPr lang="zh-CN" altLang="en-US"/>
          </a:p>
        </p:txBody>
      </p:sp>
    </p:spTree>
    <p:extLst>
      <p:ext uri="{BB962C8B-B14F-4D97-AF65-F5344CB8AC3E}">
        <p14:creationId xmlns:p14="http://schemas.microsoft.com/office/powerpoint/2010/main" val="48547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7</a:t>
            </a:fld>
            <a:endParaRPr lang="zh-CN" altLang="en-US"/>
          </a:p>
        </p:txBody>
      </p:sp>
    </p:spTree>
    <p:extLst>
      <p:ext uri="{BB962C8B-B14F-4D97-AF65-F5344CB8AC3E}">
        <p14:creationId xmlns:p14="http://schemas.microsoft.com/office/powerpoint/2010/main" val="239718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8</a:t>
            </a:fld>
            <a:endParaRPr lang="zh-CN" altLang="en-US"/>
          </a:p>
        </p:txBody>
      </p:sp>
    </p:spTree>
    <p:extLst>
      <p:ext uri="{BB962C8B-B14F-4D97-AF65-F5344CB8AC3E}">
        <p14:creationId xmlns:p14="http://schemas.microsoft.com/office/powerpoint/2010/main" val="1718767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t>9</a:t>
            </a:fld>
            <a:endParaRPr lang="zh-CN" altLang="en-US"/>
          </a:p>
        </p:txBody>
      </p:sp>
    </p:spTree>
    <p:extLst>
      <p:ext uri="{BB962C8B-B14F-4D97-AF65-F5344CB8AC3E}">
        <p14:creationId xmlns:p14="http://schemas.microsoft.com/office/powerpoint/2010/main" val="257048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063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689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11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022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8494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8325228" y="6545425"/>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pic>
        <p:nvPicPr>
          <p:cNvPr id="7" name="图片 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Tree>
    <p:extLst>
      <p:ext uri="{BB962C8B-B14F-4D97-AF65-F5344CB8AC3E}">
        <p14:creationId xmlns:p14="http://schemas.microsoft.com/office/powerpoint/2010/main" val="11341811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5.xml"/><Relationship Id="rId5" Type="http://schemas.openxmlformats.org/officeDocument/2006/relationships/image" Target="../media/image32.jp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6.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4772563" y="3115101"/>
            <a:ext cx="2646878" cy="830997"/>
          </a:xfrm>
          <a:prstGeom prst="rect">
            <a:avLst/>
          </a:prstGeom>
          <a:noFill/>
        </p:spPr>
        <p:txBody>
          <a:bodyPr wrap="none" rtlCol="0">
            <a:spAutoFit/>
            <a:scene3d>
              <a:camera prst="orthographicFront"/>
              <a:lightRig rig="threePt" dir="t"/>
            </a:scene3d>
            <a:sp3d/>
          </a:bodyPr>
          <a:lstStyle/>
          <a:p>
            <a:pPr algn="ctr"/>
            <a:r>
              <a:rPr lang="zh-CN" altLang="en-US" sz="4800" dirty="0" smtClean="0">
                <a:gradFill flip="none" rotWithShape="1">
                  <a:gsLst>
                    <a:gs pos="0">
                      <a:srgbClr val="62FFFF"/>
                    </a:gs>
                    <a:gs pos="100000">
                      <a:srgbClr val="0D69FF"/>
                    </a:gs>
                  </a:gsLst>
                  <a:lin ang="2700000" scaled="1"/>
                  <a:tileRect/>
                </a:gradFill>
                <a:latin typeface="时尚中黑简体" panose="01010104010101010101" pitchFamily="2" charset="-122"/>
                <a:ea typeface="时尚中黑简体" panose="01010104010101010101" pitchFamily="2" charset="-122"/>
              </a:rPr>
              <a:t>开题报告</a:t>
            </a:r>
            <a:endParaRPr lang="zh-CN" altLang="en-US" sz="4800" dirty="0">
              <a:gradFill flip="none" rotWithShape="1">
                <a:gsLst>
                  <a:gs pos="0">
                    <a:srgbClr val="62FFFF"/>
                  </a:gs>
                  <a:gs pos="100000">
                    <a:srgbClr val="0D69FF"/>
                  </a:gs>
                </a:gsLst>
                <a:lin ang="2700000" scaled="1"/>
                <a:tileRect/>
              </a:gradFill>
              <a:latin typeface="时尚中黑简体" panose="01010104010101010101" pitchFamily="2" charset="-122"/>
              <a:ea typeface="时尚中黑简体" panose="01010104010101010101" pitchFamily="2" charset="-122"/>
            </a:endParaRPr>
          </a:p>
        </p:txBody>
      </p:sp>
      <p:sp>
        <p:nvSpPr>
          <p:cNvPr id="5" name="文本框 4"/>
          <p:cNvSpPr txBox="1"/>
          <p:nvPr/>
        </p:nvSpPr>
        <p:spPr>
          <a:xfrm>
            <a:off x="4156999" y="1765061"/>
            <a:ext cx="3877985" cy="1569660"/>
          </a:xfrm>
          <a:prstGeom prst="rect">
            <a:avLst/>
          </a:prstGeom>
          <a:noFill/>
        </p:spPr>
        <p:txBody>
          <a:bodyPr wrap="none" rtlCol="0">
            <a:spAutoFit/>
            <a:scene3d>
              <a:camera prst="orthographicFront"/>
              <a:lightRig rig="threePt" dir="t"/>
            </a:scene3d>
            <a:sp3d/>
          </a:bodyPr>
          <a:lstStyle/>
          <a:p>
            <a:pPr algn="ctr"/>
            <a:r>
              <a:rPr lang="zh-CN" altLang="en-US" sz="9600" dirty="0" smtClean="0">
                <a:gradFill flip="none" rotWithShape="1">
                  <a:gsLst>
                    <a:gs pos="0">
                      <a:srgbClr val="62FFFF"/>
                    </a:gs>
                    <a:gs pos="100000">
                      <a:srgbClr val="0D69FF"/>
                    </a:gs>
                  </a:gsLst>
                  <a:lin ang="2700000" scaled="1"/>
                  <a:tileRect/>
                </a:gradFill>
                <a:latin typeface="Agency FB" panose="020B0503020202020204" pitchFamily="34" charset="0"/>
              </a:rPr>
              <a:t>乐热评</a:t>
            </a:r>
            <a:endParaRPr lang="zh-CN" altLang="en-US" sz="9600" dirty="0">
              <a:gradFill flip="none" rotWithShape="1">
                <a:gsLst>
                  <a:gs pos="0">
                    <a:srgbClr val="62FFFF"/>
                  </a:gs>
                  <a:gs pos="100000">
                    <a:srgbClr val="0D69FF"/>
                  </a:gs>
                </a:gsLst>
                <a:lin ang="2700000" scaled="1"/>
                <a:tileRect/>
              </a:gradFill>
              <a:latin typeface="Agency FB" panose="020B0503020202020204" pitchFamily="34" charset="0"/>
            </a:endParaRPr>
          </a:p>
        </p:txBody>
      </p:sp>
      <p:cxnSp>
        <p:nvCxnSpPr>
          <p:cNvPr id="7" name="直接连接符 6"/>
          <p:cNvCxnSpPr>
            <a:cxnSpLocks/>
          </p:cNvCxnSpPr>
          <p:nvPr/>
        </p:nvCxnSpPr>
        <p:spPr>
          <a:xfrm>
            <a:off x="5615422" y="4127500"/>
            <a:ext cx="961157" cy="0"/>
          </a:xfrm>
          <a:prstGeom prst="line">
            <a:avLst/>
          </a:prstGeom>
          <a:ln w="38100">
            <a:solidFill>
              <a:srgbClr val="0D69FF"/>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157014" y="4283503"/>
            <a:ext cx="3877985" cy="369332"/>
          </a:xfrm>
          <a:prstGeom prst="rect">
            <a:avLst/>
          </a:prstGeom>
          <a:noFill/>
        </p:spPr>
        <p:txBody>
          <a:bodyPr wrap="none" rtlCol="0">
            <a:spAutoFit/>
            <a:scene3d>
              <a:camera prst="orthographicFront"/>
              <a:lightRig rig="threePt" dir="t"/>
            </a:scene3d>
            <a:sp3d/>
          </a:bodyPr>
          <a:lstStyle/>
          <a:p>
            <a:pPr algn="ctr"/>
            <a:r>
              <a:rPr lang="zh-CN" altLang="en-US" dirty="0" smtClean="0">
                <a:gradFill>
                  <a:gsLst>
                    <a:gs pos="0">
                      <a:srgbClr val="62FFFF"/>
                    </a:gs>
                    <a:gs pos="100000">
                      <a:srgbClr val="0D69FF"/>
                    </a:gs>
                  </a:gsLst>
                  <a:lin ang="2700000" scaled="1"/>
                </a:gradFill>
                <a:latin typeface="Agency FB" panose="020B0503020202020204" pitchFamily="34" charset="0"/>
              </a:rPr>
              <a:t>基于音乐热评的社交平台设计与开发</a:t>
            </a:r>
            <a:endParaRPr lang="en-US" altLang="zh-CN" dirty="0">
              <a:gradFill>
                <a:gsLst>
                  <a:gs pos="0">
                    <a:srgbClr val="62FFFF"/>
                  </a:gs>
                  <a:gs pos="100000">
                    <a:srgbClr val="0D69FF"/>
                  </a:gs>
                </a:gsLst>
                <a:lin ang="2700000" scaled="1"/>
              </a:gradFill>
              <a:latin typeface="Agency FB" panose="020B0503020202020204" pitchFamily="34" charset="0"/>
            </a:endParaRPr>
          </a:p>
        </p:txBody>
      </p:sp>
      <p:sp>
        <p:nvSpPr>
          <p:cNvPr id="12" name="文本框 11"/>
          <p:cNvSpPr txBox="1"/>
          <p:nvPr/>
        </p:nvSpPr>
        <p:spPr>
          <a:xfrm>
            <a:off x="9227686" y="5778694"/>
            <a:ext cx="2340705" cy="923330"/>
          </a:xfrm>
          <a:prstGeom prst="rect">
            <a:avLst/>
          </a:prstGeom>
          <a:noFill/>
        </p:spPr>
        <p:txBody>
          <a:bodyPr wrap="none" rtlCol="0">
            <a:spAutoFit/>
            <a:scene3d>
              <a:camera prst="orthographicFront"/>
              <a:lightRig rig="threePt" dir="t"/>
            </a:scene3d>
            <a:sp3d/>
          </a:bodyPr>
          <a:lstStyle/>
          <a:p>
            <a:r>
              <a:rPr lang="zh-CN" altLang="en-US" dirty="0">
                <a:gradFill>
                  <a:gsLst>
                    <a:gs pos="0">
                      <a:srgbClr val="62FFFF"/>
                    </a:gs>
                    <a:gs pos="100000">
                      <a:srgbClr val="0D69FF"/>
                    </a:gs>
                  </a:gsLst>
                  <a:lin ang="2700000" scaled="1"/>
                </a:gradFill>
                <a:latin typeface="Agency FB" panose="020B0503020202020204" pitchFamily="34" charset="0"/>
              </a:rPr>
              <a:t>姓名</a:t>
            </a:r>
            <a:r>
              <a:rPr lang="zh-CN" altLang="en-US" dirty="0" smtClean="0">
                <a:gradFill>
                  <a:gsLst>
                    <a:gs pos="0">
                      <a:srgbClr val="62FFFF"/>
                    </a:gs>
                    <a:gs pos="100000">
                      <a:srgbClr val="0D69FF"/>
                    </a:gs>
                  </a:gsLst>
                  <a:lin ang="2700000" scaled="1"/>
                </a:gradFill>
                <a:latin typeface="Agency FB" panose="020B0503020202020204" pitchFamily="34" charset="0"/>
              </a:rPr>
              <a:t>：郭康旭 </a:t>
            </a:r>
            <a:endParaRPr lang="en-US" altLang="zh-CN" dirty="0" smtClean="0">
              <a:gradFill>
                <a:gsLst>
                  <a:gs pos="0">
                    <a:srgbClr val="62FFFF"/>
                  </a:gs>
                  <a:gs pos="100000">
                    <a:srgbClr val="0D69FF"/>
                  </a:gs>
                </a:gsLst>
                <a:lin ang="2700000" scaled="1"/>
              </a:gradFill>
              <a:latin typeface="Agency FB" panose="020B0503020202020204" pitchFamily="34" charset="0"/>
            </a:endParaRPr>
          </a:p>
          <a:p>
            <a:r>
              <a:rPr lang="zh-CN" altLang="en-US" dirty="0" smtClean="0">
                <a:gradFill>
                  <a:gsLst>
                    <a:gs pos="0">
                      <a:srgbClr val="62FFFF"/>
                    </a:gs>
                    <a:gs pos="100000">
                      <a:srgbClr val="0D69FF"/>
                    </a:gs>
                  </a:gsLst>
                  <a:lin ang="2700000" scaled="1"/>
                </a:gradFill>
                <a:latin typeface="Agency FB" panose="020B0503020202020204" pitchFamily="34" charset="0"/>
              </a:rPr>
              <a:t>学号：</a:t>
            </a:r>
            <a:r>
              <a:rPr lang="en-US" altLang="zh-CN" dirty="0" smtClean="0">
                <a:gradFill>
                  <a:gsLst>
                    <a:gs pos="0">
                      <a:srgbClr val="62FFFF"/>
                    </a:gs>
                    <a:gs pos="100000">
                      <a:srgbClr val="0D69FF"/>
                    </a:gs>
                  </a:gsLst>
                  <a:lin ang="2700000" scaled="1"/>
                </a:gradFill>
                <a:latin typeface="Agency FB" panose="020B0503020202020204" pitchFamily="34" charset="0"/>
              </a:rPr>
              <a:t>2014217088 </a:t>
            </a:r>
          </a:p>
          <a:p>
            <a:r>
              <a:rPr lang="zh-CN" altLang="en-US" dirty="0" smtClean="0">
                <a:gradFill>
                  <a:gsLst>
                    <a:gs pos="0">
                      <a:srgbClr val="62FFFF"/>
                    </a:gs>
                    <a:gs pos="100000">
                      <a:srgbClr val="0D69FF"/>
                    </a:gs>
                  </a:gsLst>
                  <a:lin ang="2700000" scaled="1"/>
                </a:gradFill>
                <a:latin typeface="Agency FB" panose="020B0503020202020204" pitchFamily="34" charset="0"/>
              </a:rPr>
              <a:t>指</a:t>
            </a:r>
            <a:r>
              <a:rPr lang="zh-CN" altLang="en-US" dirty="0">
                <a:gradFill>
                  <a:gsLst>
                    <a:gs pos="0">
                      <a:srgbClr val="62FFFF"/>
                    </a:gs>
                    <a:gs pos="100000">
                      <a:srgbClr val="0D69FF"/>
                    </a:gs>
                  </a:gsLst>
                  <a:lin ang="2700000" scaled="1"/>
                </a:gradFill>
                <a:latin typeface="Agency FB" panose="020B0503020202020204" pitchFamily="34" charset="0"/>
              </a:rPr>
              <a:t>导老</a:t>
            </a:r>
            <a:r>
              <a:rPr lang="zh-CN" altLang="en-US" dirty="0" smtClean="0">
                <a:gradFill>
                  <a:gsLst>
                    <a:gs pos="0">
                      <a:srgbClr val="62FFFF"/>
                    </a:gs>
                    <a:gs pos="100000">
                      <a:srgbClr val="0D69FF"/>
                    </a:gs>
                  </a:gsLst>
                  <a:lin ang="2700000" scaled="1"/>
                </a:gradFill>
                <a:latin typeface="Agency FB" panose="020B0503020202020204" pitchFamily="34" charset="0"/>
              </a:rPr>
              <a:t>师：毕翔</a:t>
            </a:r>
            <a:endParaRPr lang="en-US" altLang="zh-CN" dirty="0">
              <a:gradFill>
                <a:gsLst>
                  <a:gs pos="0">
                    <a:srgbClr val="62FFFF"/>
                  </a:gs>
                  <a:gs pos="100000">
                    <a:srgbClr val="0D69FF"/>
                  </a:gs>
                </a:gsLst>
                <a:lin ang="2700000" scaled="1"/>
              </a:gradFill>
              <a:latin typeface="Agency FB" panose="020B0503020202020204" pitchFamily="34" charset="0"/>
            </a:endParaRPr>
          </a:p>
        </p:txBody>
      </p:sp>
    </p:spTree>
    <p:extLst>
      <p:ext uri="{BB962C8B-B14F-4D97-AF65-F5344CB8AC3E}">
        <p14:creationId xmlns:p14="http://schemas.microsoft.com/office/powerpoint/2010/main" val="3181696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52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anim calcmode="lin" valueType="num">
                                      <p:cBhvr>
                                        <p:cTn id="14" dur="500" fill="hold"/>
                                        <p:tgtEl>
                                          <p:spTgt spid="5"/>
                                        </p:tgtEl>
                                        <p:attrNameLst>
                                          <p:attrName>ppt_x</p:attrName>
                                        </p:attrNameLst>
                                      </p:cBhvr>
                                      <p:tavLst>
                                        <p:tav tm="0">
                                          <p:val>
                                            <p:fltVal val="0.5"/>
                                          </p:val>
                                        </p:tav>
                                        <p:tav tm="100000">
                                          <p:val>
                                            <p:strVal val="#ppt_x"/>
                                          </p:val>
                                        </p:tav>
                                      </p:tavLst>
                                    </p:anim>
                                    <p:anim calcmode="lin" valueType="num">
                                      <p:cBhvr>
                                        <p:cTn id="15" dur="500" fill="hold"/>
                                        <p:tgtEl>
                                          <p:spTgt spid="5"/>
                                        </p:tgtEl>
                                        <p:attrNameLst>
                                          <p:attrName>ppt_y</p:attrName>
                                        </p:attrNameLst>
                                      </p:cBhvr>
                                      <p:tavLst>
                                        <p:tav tm="0">
                                          <p:val>
                                            <p:fltVal val="0.5"/>
                                          </p:val>
                                        </p:tav>
                                        <p:tav tm="100000">
                                          <p:val>
                                            <p:strVal val="#ppt_y"/>
                                          </p:val>
                                        </p:tav>
                                      </p:tavLst>
                                    </p:anim>
                                  </p:childTnLst>
                                </p:cTn>
                              </p:par>
                            </p:childTnLst>
                          </p:cTn>
                        </p:par>
                        <p:par>
                          <p:cTn id="16" fill="hold">
                            <p:stCondLst>
                              <p:cond delay="1000"/>
                            </p:stCondLst>
                            <p:childTnLst>
                              <p:par>
                                <p:cTn id="17" presetID="53" presetClass="entr" presetSubtype="52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anim calcmode="lin" valueType="num">
                                      <p:cBhvr>
                                        <p:cTn id="22" dur="500" fill="hold"/>
                                        <p:tgtEl>
                                          <p:spTgt spid="4"/>
                                        </p:tgtEl>
                                        <p:attrNameLst>
                                          <p:attrName>ppt_x</p:attrName>
                                        </p:attrNameLst>
                                      </p:cBhvr>
                                      <p:tavLst>
                                        <p:tav tm="0">
                                          <p:val>
                                            <p:fltVal val="0.5"/>
                                          </p:val>
                                        </p:tav>
                                        <p:tav tm="100000">
                                          <p:val>
                                            <p:strVal val="#ppt_x"/>
                                          </p:val>
                                        </p:tav>
                                      </p:tavLst>
                                    </p:anim>
                                    <p:anim calcmode="lin" valueType="num">
                                      <p:cBhvr>
                                        <p:cTn id="23" dur="500" fill="hold"/>
                                        <p:tgtEl>
                                          <p:spTgt spid="4"/>
                                        </p:tgtEl>
                                        <p:attrNameLst>
                                          <p:attrName>ppt_y</p:attrName>
                                        </p:attrNameLst>
                                      </p:cBhvr>
                                      <p:tavLst>
                                        <p:tav tm="0">
                                          <p:val>
                                            <p:fltVal val="0.5"/>
                                          </p:val>
                                        </p:tav>
                                        <p:tav tm="100000">
                                          <p:val>
                                            <p:strVal val="#ppt_y"/>
                                          </p:val>
                                        </p:tav>
                                      </p:tavLst>
                                    </p:anim>
                                  </p:childTnLst>
                                </p:cTn>
                              </p:par>
                            </p:childTnLst>
                          </p:cTn>
                        </p:par>
                        <p:par>
                          <p:cTn id="24" fill="hold">
                            <p:stCondLst>
                              <p:cond delay="1500"/>
                            </p:stCondLst>
                            <p:childTnLst>
                              <p:par>
                                <p:cTn id="25" presetID="16" presetClass="entr" presetSubtype="21"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5132435" y="3013501"/>
            <a:ext cx="1927131"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rPr>
              <a:t>PART  03</a:t>
            </a:r>
            <a:endPar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2725023956"/>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9339" y="2083377"/>
            <a:ext cx="6013322" cy="3627872"/>
            <a:chOff x="-1811545" y="1723904"/>
            <a:chExt cx="6745855" cy="4069814"/>
          </a:xfrm>
        </p:grpSpPr>
        <p:pic>
          <p:nvPicPr>
            <p:cNvPr id="3"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11545" y="1723904"/>
              <a:ext cx="6745855" cy="4069814"/>
            </a:xfrm>
            <a:prstGeom prst="rect">
              <a:avLst/>
            </a:prstGeom>
          </p:spPr>
        </p:pic>
        <p:pic>
          <p:nvPicPr>
            <p:cNvPr id="4" name="图片 3"/>
            <p:cNvPicPr>
              <a:picLocks noChangeAspect="1"/>
            </p:cNvPicPr>
            <p:nvPr/>
          </p:nvPicPr>
          <p:blipFill rotWithShape="1">
            <a:blip r:embed="rId4" cstate="screen">
              <a:extLst>
                <a:ext uri="{28A0092B-C50C-407E-A947-70E740481C1C}">
                  <a14:useLocalDpi xmlns:a14="http://schemas.microsoft.com/office/drawing/2010/main"/>
                </a:ext>
              </a:extLst>
            </a:blip>
            <a:srcRect l="-1"/>
            <a:stretch/>
          </p:blipFill>
          <p:spPr>
            <a:xfrm>
              <a:off x="-848309" y="2212456"/>
              <a:ext cx="4747210" cy="2933609"/>
            </a:xfrm>
            <a:prstGeom prst="rect">
              <a:avLst/>
            </a:prstGeom>
          </p:spPr>
        </p:pic>
      </p:grpSp>
      <p:cxnSp>
        <p:nvCxnSpPr>
          <p:cNvPr id="5" name="直接连接符 4"/>
          <p:cNvCxnSpPr/>
          <p:nvPr/>
        </p:nvCxnSpPr>
        <p:spPr>
          <a:xfrm flipV="1">
            <a:off x="8022202" y="1415781"/>
            <a:ext cx="2033301" cy="1186033"/>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6824378" y="4127759"/>
            <a:ext cx="2546154" cy="148518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8804380" y="1211174"/>
            <a:ext cx="4080735" cy="2380309"/>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702300" y="2300684"/>
            <a:ext cx="2033301" cy="1186033"/>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504476" y="5012662"/>
            <a:ext cx="2546154" cy="148518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484478" y="2083377"/>
            <a:ext cx="4080735" cy="2380309"/>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zh-CN" altLang="en-US" sz="2800" b="1" dirty="0">
                    <a:solidFill>
                      <a:srgbClr val="62FFFF"/>
                    </a:solidFill>
                    <a:latin typeface="微软雅黑"/>
                  </a:rPr>
                  <a:t>国内外研究现状</a:t>
                </a: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rPr>
                  <a:t>已有的相关的公众号和网站分析。</a:t>
                </a:r>
                <a:endParaRPr lang="en-US" altLang="zh-CN" sz="1200" dirty="0">
                  <a:solidFill>
                    <a:schemeClr val="bg1"/>
                  </a:solidFill>
                  <a:latin typeface="Agency FB" panose="020B0503020202020204" pitchFamily="34" charset="0"/>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1" name="组合 20"/>
          <p:cNvGrpSpPr/>
          <p:nvPr/>
        </p:nvGrpSpPr>
        <p:grpSpPr>
          <a:xfrm>
            <a:off x="926029" y="2565219"/>
            <a:ext cx="2400930" cy="2255565"/>
            <a:chOff x="926029" y="2565219"/>
            <a:chExt cx="2400930" cy="2255565"/>
          </a:xfrm>
        </p:grpSpPr>
        <p:grpSp>
          <p:nvGrpSpPr>
            <p:cNvPr id="35" name="组合 34"/>
            <p:cNvGrpSpPr/>
            <p:nvPr/>
          </p:nvGrpSpPr>
          <p:grpSpPr>
            <a:xfrm>
              <a:off x="926029" y="2565219"/>
              <a:ext cx="2400930" cy="2255565"/>
              <a:chOff x="892924" y="2349319"/>
              <a:chExt cx="2400930" cy="2255565"/>
            </a:xfrm>
          </p:grpSpPr>
          <p:grpSp>
            <p:nvGrpSpPr>
              <p:cNvPr id="36" name="组合 35"/>
              <p:cNvGrpSpPr/>
              <p:nvPr/>
            </p:nvGrpSpPr>
            <p:grpSpPr>
              <a:xfrm>
                <a:off x="892924" y="3273531"/>
                <a:ext cx="2400930" cy="1331353"/>
                <a:chOff x="-2010794" y="1787957"/>
                <a:chExt cx="2400930" cy="1331353"/>
              </a:xfrm>
            </p:grpSpPr>
            <p:sp>
              <p:nvSpPr>
                <p:cNvPr id="40" name="矩形 39"/>
                <p:cNvSpPr/>
                <p:nvPr/>
              </p:nvSpPr>
              <p:spPr>
                <a:xfrm>
                  <a:off x="-2010794" y="2140581"/>
                  <a:ext cx="2400930" cy="97872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smtClean="0">
                      <a:solidFill>
                        <a:prstClr val="white">
                          <a:alpha val="80000"/>
                        </a:prstClr>
                      </a:solidFill>
                      <a:latin typeface="Arial"/>
                      <a:ea typeface="微软雅黑"/>
                    </a:rPr>
                    <a:t>目前做热评分享的网站大多是经典语句分享的网站，或者是例如简书、豆瓣这样的个人或专题的分享为主的平台。</a:t>
                  </a:r>
                  <a:endParaRPr lang="zh-CN" altLang="en-US" sz="1200" dirty="0">
                    <a:solidFill>
                      <a:prstClr val="white">
                        <a:alpha val="80000"/>
                      </a:prstClr>
                    </a:solidFill>
                    <a:latin typeface="Arial"/>
                    <a:ea typeface="微软雅黑"/>
                  </a:endParaRPr>
                </a:p>
              </p:txBody>
            </p:sp>
            <p:sp>
              <p:nvSpPr>
                <p:cNvPr id="41" name="矩形 40"/>
                <p:cNvSpPr/>
                <p:nvPr/>
              </p:nvSpPr>
              <p:spPr>
                <a:xfrm>
                  <a:off x="-1133495" y="1787957"/>
                  <a:ext cx="646331" cy="396134"/>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smtClean="0">
                      <a:solidFill>
                        <a:schemeClr val="bg1"/>
                      </a:solidFill>
                      <a:latin typeface="Arial"/>
                      <a:ea typeface="微软雅黑"/>
                    </a:rPr>
                    <a:t>网站</a:t>
                  </a:r>
                  <a:endParaRPr lang="zh-CN" altLang="en-US" b="1" dirty="0">
                    <a:solidFill>
                      <a:schemeClr val="bg1"/>
                    </a:solidFill>
                    <a:latin typeface="Arial"/>
                    <a:ea typeface="微软雅黑"/>
                  </a:endParaRPr>
                </a:p>
              </p:txBody>
            </p:sp>
          </p:grpSp>
          <p:sp>
            <p:nvSpPr>
              <p:cNvPr id="38" name="椭圆 37"/>
              <p:cNvSpPr/>
              <p:nvPr/>
            </p:nvSpPr>
            <p:spPr>
              <a:xfrm rot="16200000" flipH="1">
                <a:off x="1756210" y="2349318"/>
                <a:ext cx="674361" cy="674363"/>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2693" y="2698347"/>
              <a:ext cx="418083" cy="418083"/>
            </a:xfrm>
            <a:prstGeom prst="rect">
              <a:avLst/>
            </a:prstGeom>
          </p:spPr>
        </p:pic>
      </p:grpSp>
      <p:grpSp>
        <p:nvGrpSpPr>
          <p:cNvPr id="22" name="组合 21"/>
          <p:cNvGrpSpPr/>
          <p:nvPr/>
        </p:nvGrpSpPr>
        <p:grpSpPr>
          <a:xfrm>
            <a:off x="8865041" y="2552519"/>
            <a:ext cx="2400930" cy="2255565"/>
            <a:chOff x="8865041" y="2552519"/>
            <a:chExt cx="2400930" cy="2255565"/>
          </a:xfrm>
        </p:grpSpPr>
        <p:grpSp>
          <p:nvGrpSpPr>
            <p:cNvPr id="42" name="组合 41"/>
            <p:cNvGrpSpPr/>
            <p:nvPr/>
          </p:nvGrpSpPr>
          <p:grpSpPr>
            <a:xfrm>
              <a:off x="8865041" y="2552519"/>
              <a:ext cx="2400930" cy="2255565"/>
              <a:chOff x="892924" y="2349319"/>
              <a:chExt cx="2400930" cy="2255565"/>
            </a:xfrm>
          </p:grpSpPr>
          <p:grpSp>
            <p:nvGrpSpPr>
              <p:cNvPr id="43" name="组合 42"/>
              <p:cNvGrpSpPr/>
              <p:nvPr/>
            </p:nvGrpSpPr>
            <p:grpSpPr>
              <a:xfrm>
                <a:off x="892924" y="3273531"/>
                <a:ext cx="2400930" cy="1331353"/>
                <a:chOff x="-2010794" y="1787957"/>
                <a:chExt cx="2400930" cy="1331353"/>
              </a:xfrm>
            </p:grpSpPr>
            <p:sp>
              <p:nvSpPr>
                <p:cNvPr id="47" name="矩形 46"/>
                <p:cNvSpPr/>
                <p:nvPr/>
              </p:nvSpPr>
              <p:spPr>
                <a:xfrm>
                  <a:off x="-2010794" y="2140581"/>
                  <a:ext cx="2400930" cy="978729"/>
                </a:xfrm>
                <a:prstGeom prst="rect">
                  <a:avLst/>
                </a:prstGeom>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smtClean="0">
                      <a:solidFill>
                        <a:prstClr val="white">
                          <a:alpha val="80000"/>
                        </a:prstClr>
                      </a:solidFill>
                      <a:latin typeface="Arial"/>
                      <a:ea typeface="微软雅黑"/>
                    </a:rPr>
                    <a:t>在微信搜索热评，排名前几的都是音乐热评。但是做出的效果都没有符合“分享</a:t>
                  </a:r>
                  <a:r>
                    <a:rPr lang="en-US" altLang="zh-CN" sz="1200" dirty="0" smtClean="0">
                      <a:solidFill>
                        <a:prstClr val="white">
                          <a:alpha val="80000"/>
                        </a:prstClr>
                      </a:solidFill>
                      <a:latin typeface="Arial"/>
                      <a:ea typeface="微软雅黑"/>
                    </a:rPr>
                    <a:t>+</a:t>
                  </a:r>
                  <a:r>
                    <a:rPr lang="zh-CN" altLang="en-US" sz="1200" dirty="0">
                      <a:solidFill>
                        <a:prstClr val="white">
                          <a:alpha val="80000"/>
                        </a:prstClr>
                      </a:solidFill>
                      <a:latin typeface="Arial"/>
                      <a:ea typeface="微软雅黑"/>
                    </a:rPr>
                    <a:t>音</a:t>
                  </a:r>
                  <a:r>
                    <a:rPr lang="zh-CN" altLang="en-US" sz="1200" dirty="0" smtClean="0">
                      <a:solidFill>
                        <a:prstClr val="white">
                          <a:alpha val="80000"/>
                        </a:prstClr>
                      </a:solidFill>
                      <a:latin typeface="Arial"/>
                      <a:ea typeface="微软雅黑"/>
                    </a:rPr>
                    <a:t>乐</a:t>
                  </a:r>
                  <a:r>
                    <a:rPr lang="en-US" altLang="zh-CN" sz="1200" dirty="0" smtClean="0">
                      <a:solidFill>
                        <a:prstClr val="white">
                          <a:alpha val="80000"/>
                        </a:prstClr>
                      </a:solidFill>
                      <a:latin typeface="Arial"/>
                      <a:ea typeface="微软雅黑"/>
                    </a:rPr>
                    <a:t>+</a:t>
                  </a:r>
                  <a:r>
                    <a:rPr lang="zh-CN" altLang="en-US" sz="1200" dirty="0" smtClean="0">
                      <a:solidFill>
                        <a:prstClr val="white">
                          <a:alpha val="80000"/>
                        </a:prstClr>
                      </a:solidFill>
                      <a:latin typeface="Arial"/>
                      <a:ea typeface="微软雅黑"/>
                    </a:rPr>
                    <a:t>社交”的目的。</a:t>
                  </a:r>
                  <a:endParaRPr lang="zh-CN" altLang="en-US" sz="1200" dirty="0">
                    <a:solidFill>
                      <a:prstClr val="white">
                        <a:alpha val="80000"/>
                      </a:prstClr>
                    </a:solidFill>
                    <a:latin typeface="Arial"/>
                    <a:ea typeface="微软雅黑"/>
                  </a:endParaRPr>
                </a:p>
              </p:txBody>
            </p:sp>
            <p:sp>
              <p:nvSpPr>
                <p:cNvPr id="48" name="矩形 47"/>
                <p:cNvSpPr/>
                <p:nvPr/>
              </p:nvSpPr>
              <p:spPr>
                <a:xfrm>
                  <a:off x="-1479744" y="1787957"/>
                  <a:ext cx="1338828" cy="424732"/>
                </a:xfrm>
                <a:prstGeom prst="rect">
                  <a:avLst/>
                </a:prstGeom>
                <a:noFill/>
              </p:spPr>
              <p:txBody>
                <a:bodyPr wrap="non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b="1" dirty="0" smtClean="0">
                      <a:solidFill>
                        <a:schemeClr val="bg1"/>
                      </a:solidFill>
                      <a:latin typeface="Arial"/>
                      <a:ea typeface="微软雅黑"/>
                    </a:rPr>
                    <a:t>微信公众号</a:t>
                  </a:r>
                  <a:endParaRPr lang="zh-CN" altLang="en-US" b="1" dirty="0">
                    <a:solidFill>
                      <a:schemeClr val="bg1"/>
                    </a:solidFill>
                    <a:latin typeface="Arial"/>
                    <a:ea typeface="微软雅黑"/>
                  </a:endParaRPr>
                </a:p>
              </p:txBody>
            </p:sp>
          </p:grpSp>
          <p:sp>
            <p:nvSpPr>
              <p:cNvPr id="45" name="椭圆 44"/>
              <p:cNvSpPr/>
              <p:nvPr/>
            </p:nvSpPr>
            <p:spPr>
              <a:xfrm rot="16200000" flipH="1">
                <a:off x="1756210" y="2349318"/>
                <a:ext cx="674361" cy="674363"/>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2711" y="2679604"/>
              <a:ext cx="445590" cy="445590"/>
            </a:xfrm>
            <a:prstGeom prst="rect">
              <a:avLst/>
            </a:prstGeom>
          </p:spPr>
        </p:pic>
      </p:grpSp>
    </p:spTree>
    <p:extLst>
      <p:ext uri="{BB962C8B-B14F-4D97-AF65-F5344CB8AC3E}">
        <p14:creationId xmlns:p14="http://schemas.microsoft.com/office/powerpoint/2010/main" val="1096361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ppt_y</p:attrName>
                                        </p:attrNameLst>
                                      </p:cBhvr>
                                      <p:tavLst>
                                        <p:tav tm="0">
                                          <p:val>
                                            <p:strVal val="#ppt_y+#ppt_h*1.125000"/>
                                          </p:val>
                                        </p:tav>
                                        <p:tav tm="100000">
                                          <p:val>
                                            <p:strVal val="#ppt_y"/>
                                          </p:val>
                                        </p:tav>
                                      </p:tavLst>
                                    </p:anim>
                                    <p:animEffect transition="in" filter="wipe(up)">
                                      <p:cBhvr>
                                        <p:cTn id="8" dur="1000"/>
                                        <p:tgtEl>
                                          <p:spTgt spid="2"/>
                                        </p:tgtEl>
                                      </p:cBhvr>
                                    </p:animEffect>
                                  </p:childTnLst>
                                </p:cTn>
                              </p:par>
                              <p:par>
                                <p:cTn id="9" presetID="42"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anim calcmode="lin" valueType="num">
                                      <p:cBhvr>
                                        <p:cTn id="17" dur="1000" fill="hold"/>
                                        <p:tgtEl>
                                          <p:spTgt spid="22"/>
                                        </p:tgtEl>
                                        <p:attrNameLst>
                                          <p:attrName>ppt_x</p:attrName>
                                        </p:attrNameLst>
                                      </p:cBhvr>
                                      <p:tavLst>
                                        <p:tav tm="0">
                                          <p:val>
                                            <p:strVal val="#ppt_x"/>
                                          </p:val>
                                        </p:tav>
                                        <p:tav tm="100000">
                                          <p:val>
                                            <p:strVal val="#ppt_x"/>
                                          </p:val>
                                        </p:tav>
                                      </p:tavLst>
                                    </p:anim>
                                    <p:anim calcmode="lin" valueType="num">
                                      <p:cBhvr>
                                        <p:cTn id="1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2995" t="9670" r="23352" b="33480"/>
          <a:stretch/>
        </p:blipFill>
        <p:spPr>
          <a:xfrm>
            <a:off x="3023679" y="2189165"/>
            <a:ext cx="6139156" cy="3658975"/>
          </a:xfrm>
          <a:prstGeom prst="rect">
            <a:avLst/>
          </a:prstGeom>
        </p:spPr>
      </p:pic>
      <p:sp>
        <p:nvSpPr>
          <p:cNvPr id="3" name="矩形标注 2"/>
          <p:cNvSpPr/>
          <p:nvPr/>
        </p:nvSpPr>
        <p:spPr>
          <a:xfrm>
            <a:off x="3748216" y="1323863"/>
            <a:ext cx="2189545" cy="675504"/>
          </a:xfrm>
          <a:prstGeom prst="wedgeRectCallout">
            <a:avLst>
              <a:gd name="adj1" fmla="val -42110"/>
              <a:gd name="adj2" fmla="val 181419"/>
            </a:avLst>
          </a:prstGeom>
        </p:spPr>
        <p:style>
          <a:lnRef idx="2">
            <a:schemeClr val="accent6"/>
          </a:lnRef>
          <a:fillRef idx="1">
            <a:schemeClr val="lt1"/>
          </a:fillRef>
          <a:effectRef idx="0">
            <a:schemeClr val="accent6"/>
          </a:effectRef>
          <a:fontRef idx="minor">
            <a:schemeClr val="dk1"/>
          </a:fontRef>
        </p:style>
        <p:txBody>
          <a:bodyPr rtlCol="0" anchor="ctr"/>
          <a:lstStyle/>
          <a:p>
            <a:pPr marL="171450" indent="-171450" algn="ctr">
              <a:buFont typeface="Arial" panose="020B0604020202020204" pitchFamily="34" charset="0"/>
              <a:buChar char="•"/>
            </a:pPr>
            <a:r>
              <a:rPr lang="zh-CN" altLang="en-US" sz="1100" dirty="0"/>
              <a:t>作</a:t>
            </a:r>
            <a:r>
              <a:rPr lang="zh-CN" altLang="en-US" sz="1100" dirty="0" smtClean="0"/>
              <a:t>为一个语录的一个模块。</a:t>
            </a:r>
            <a:endParaRPr lang="zh-CN" altLang="en-US" sz="1100" dirty="0"/>
          </a:p>
        </p:txBody>
      </p:sp>
      <p:sp>
        <p:nvSpPr>
          <p:cNvPr id="4" name="文本框 3"/>
          <p:cNvSpPr txBox="1"/>
          <p:nvPr/>
        </p:nvSpPr>
        <p:spPr>
          <a:xfrm>
            <a:off x="622998" y="462225"/>
            <a:ext cx="2793442"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3200" b="1" dirty="0" smtClean="0">
                <a:ln w="12700">
                  <a:solidFill>
                    <a:schemeClr val="accent5"/>
                  </a:solidFill>
                  <a:prstDash val="solid"/>
                </a:ln>
                <a:pattFill prst="ltDnDiag">
                  <a:fgClr>
                    <a:schemeClr val="accent5">
                      <a:lumMod val="60000"/>
                      <a:lumOff val="40000"/>
                    </a:schemeClr>
                  </a:fgClr>
                  <a:bgClr>
                    <a:schemeClr val="bg1"/>
                  </a:bgClr>
                </a:pattFill>
              </a:rPr>
              <a:t>已有网站分析</a:t>
            </a:r>
            <a:endParaRPr lang="zh-CN" altLang="en-US" sz="3200" b="1" dirty="0">
              <a:ln w="12700">
                <a:solidFill>
                  <a:schemeClr val="accent5"/>
                </a:solidFill>
                <a:prstDash val="solid"/>
              </a:ln>
              <a:pattFill prst="ltDnDiag">
                <a:fgClr>
                  <a:schemeClr val="accent5">
                    <a:lumMod val="60000"/>
                    <a:lumOff val="40000"/>
                  </a:schemeClr>
                </a:fgClr>
                <a:bgClr>
                  <a:schemeClr val="bg1"/>
                </a:bgClr>
              </a:pattFill>
            </a:endParaRPr>
          </a:p>
        </p:txBody>
      </p:sp>
      <p:cxnSp>
        <p:nvCxnSpPr>
          <p:cNvPr id="6" name="直接连接符 5"/>
          <p:cNvCxnSpPr/>
          <p:nvPr/>
        </p:nvCxnSpPr>
        <p:spPr>
          <a:xfrm flipV="1">
            <a:off x="699796" y="1120346"/>
            <a:ext cx="3048420" cy="13719"/>
          </a:xfrm>
          <a:prstGeom prst="line">
            <a:avLst/>
          </a:prstGeom>
        </p:spPr>
        <p:style>
          <a:lnRef idx="3">
            <a:schemeClr val="accent1"/>
          </a:lnRef>
          <a:fillRef idx="0">
            <a:schemeClr val="accent1"/>
          </a:fillRef>
          <a:effectRef idx="2">
            <a:schemeClr val="accent1"/>
          </a:effectRef>
          <a:fontRef idx="minor">
            <a:schemeClr val="tx1"/>
          </a:fontRef>
        </p:style>
      </p:cxnSp>
      <p:sp>
        <p:nvSpPr>
          <p:cNvPr id="9" name="椭圆形标注 8"/>
          <p:cNvSpPr/>
          <p:nvPr/>
        </p:nvSpPr>
        <p:spPr>
          <a:xfrm flipH="1">
            <a:off x="189862" y="2281880"/>
            <a:ext cx="2833817" cy="1901528"/>
          </a:xfrm>
          <a:prstGeom prst="wedgeEllipseCallout">
            <a:avLst>
              <a:gd name="adj1" fmla="val -60274"/>
              <a:gd name="adj2" fmla="val 66817"/>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mj-lt"/>
              <a:buAutoNum type="arabicPeriod"/>
            </a:pPr>
            <a:r>
              <a:rPr lang="zh-CN" altLang="en-US" sz="1400" dirty="0" smtClean="0"/>
              <a:t>评论隐藏，没有强调交流的目的。</a:t>
            </a:r>
            <a:endParaRPr lang="en-US" altLang="zh-CN" sz="1400" dirty="0" smtClean="0"/>
          </a:p>
          <a:p>
            <a:pPr marL="342900" indent="-342900">
              <a:buFont typeface="+mj-lt"/>
              <a:buAutoNum type="arabicPeriod"/>
            </a:pPr>
            <a:r>
              <a:rPr lang="zh-CN" altLang="en-US" sz="1400" dirty="0" smtClean="0"/>
              <a:t>只有喜欢，不能进行自动筛选和过滤优质和质量差的评论。</a:t>
            </a:r>
            <a:endParaRPr lang="en-US" altLang="zh-CN" sz="1400" dirty="0" smtClean="0"/>
          </a:p>
        </p:txBody>
      </p:sp>
      <p:sp>
        <p:nvSpPr>
          <p:cNvPr id="11" name="线形标注 1 10"/>
          <p:cNvSpPr/>
          <p:nvPr/>
        </p:nvSpPr>
        <p:spPr>
          <a:xfrm>
            <a:off x="9341708" y="2361831"/>
            <a:ext cx="2042984" cy="2240693"/>
          </a:xfrm>
          <a:prstGeom prst="borderCallout1">
            <a:avLst>
              <a:gd name="adj1" fmla="val 41083"/>
              <a:gd name="adj2" fmla="val -6297"/>
              <a:gd name="adj3" fmla="val 136327"/>
              <a:gd name="adj4" fmla="val -118882"/>
            </a:avLst>
          </a:prstGeom>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zh-CN" altLang="en-US" sz="1400" dirty="0" smtClean="0"/>
              <a:t>分类只是简单的分为热评类目。没有进行关键词的分类和评论情感分析。</a:t>
            </a:r>
            <a:endParaRPr lang="en-US" altLang="zh-CN" sz="1400" dirty="0" smtClean="0"/>
          </a:p>
          <a:p>
            <a:pPr marL="285750" indent="-285750">
              <a:buFont typeface="Arial" panose="020B0604020202020204" pitchFamily="34" charset="0"/>
              <a:buChar char="•"/>
            </a:pPr>
            <a:r>
              <a:rPr lang="zh-CN" altLang="en-US" sz="1400" dirty="0"/>
              <a:t>过</a:t>
            </a:r>
            <a:r>
              <a:rPr lang="zh-CN" altLang="en-US" sz="1400" dirty="0" smtClean="0"/>
              <a:t>于强调分享功能。</a:t>
            </a:r>
            <a:endParaRPr lang="en-US" altLang="zh-CN" sz="1400" dirty="0" smtClean="0"/>
          </a:p>
          <a:p>
            <a:pPr marL="285750" indent="-285750">
              <a:buFont typeface="Arial" panose="020B0604020202020204" pitchFamily="34" charset="0"/>
              <a:buChar char="•"/>
            </a:pPr>
            <a:endParaRPr lang="zh-CN" altLang="en-US" sz="1400" dirty="0"/>
          </a:p>
        </p:txBody>
      </p:sp>
      <p:sp>
        <p:nvSpPr>
          <p:cNvPr id="12" name="线形标注 2 11"/>
          <p:cNvSpPr/>
          <p:nvPr/>
        </p:nvSpPr>
        <p:spPr>
          <a:xfrm>
            <a:off x="6184896" y="5897170"/>
            <a:ext cx="2852012" cy="807308"/>
          </a:xfrm>
          <a:prstGeom prst="borderCallout2">
            <a:avLst>
              <a:gd name="adj1" fmla="val 18750"/>
              <a:gd name="adj2" fmla="val -8333"/>
              <a:gd name="adj3" fmla="val 18750"/>
              <a:gd name="adj4" fmla="val -16667"/>
              <a:gd name="adj5" fmla="val -51557"/>
              <a:gd name="adj6" fmla="val -43170"/>
            </a:avLst>
          </a:prstGeom>
        </p:spPr>
        <p:style>
          <a:lnRef idx="2">
            <a:schemeClr val="accent3"/>
          </a:lnRef>
          <a:fillRef idx="1">
            <a:schemeClr val="lt1"/>
          </a:fillRef>
          <a:effectRef idx="0">
            <a:schemeClr val="accent3"/>
          </a:effectRef>
          <a:fontRef idx="minor">
            <a:schemeClr val="dk1"/>
          </a:fontRef>
        </p:style>
        <p:txBody>
          <a:bodyPr rtlCol="0" anchor="ctr"/>
          <a:lstStyle/>
          <a:p>
            <a:pPr marL="342900" indent="-342900">
              <a:buFont typeface="+mj-lt"/>
              <a:buAutoNum type="arabicPeriod"/>
            </a:pPr>
            <a:r>
              <a:rPr lang="zh-CN" altLang="en-US" sz="1400" dirty="0" smtClean="0"/>
              <a:t>引用说明随意，或引起侵权。</a:t>
            </a:r>
            <a:endParaRPr lang="en-US" altLang="zh-CN" sz="1400" dirty="0" smtClean="0"/>
          </a:p>
          <a:p>
            <a:pPr marL="342900" indent="-342900">
              <a:buFont typeface="+mj-lt"/>
              <a:buAutoNum type="arabicPeriod"/>
            </a:pPr>
            <a:r>
              <a:rPr lang="zh-CN" altLang="en-US" sz="1400" dirty="0" smtClean="0"/>
              <a:t>来源不可指向原音源，无法听歌。</a:t>
            </a:r>
            <a:endParaRPr lang="zh-CN" altLang="en-US" sz="1400" dirty="0"/>
          </a:p>
        </p:txBody>
      </p:sp>
    </p:spTree>
    <p:extLst>
      <p:ext uri="{BB962C8B-B14F-4D97-AF65-F5344CB8AC3E}">
        <p14:creationId xmlns:p14="http://schemas.microsoft.com/office/powerpoint/2010/main" val="2580380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2997" y="462225"/>
            <a:ext cx="3405305"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3200" b="1" dirty="0" smtClean="0">
                <a:ln w="12700">
                  <a:solidFill>
                    <a:schemeClr val="accent5"/>
                  </a:solidFill>
                  <a:prstDash val="solid"/>
                </a:ln>
                <a:pattFill prst="ltDnDiag">
                  <a:fgClr>
                    <a:schemeClr val="accent5">
                      <a:lumMod val="60000"/>
                      <a:lumOff val="40000"/>
                    </a:schemeClr>
                  </a:fgClr>
                  <a:bgClr>
                    <a:schemeClr val="bg1"/>
                  </a:bgClr>
                </a:pattFill>
              </a:rPr>
              <a:t>微信公众号分析</a:t>
            </a:r>
            <a:endParaRPr lang="zh-CN" altLang="en-US" sz="3200" b="1" dirty="0">
              <a:ln w="12700">
                <a:solidFill>
                  <a:schemeClr val="accent5"/>
                </a:solidFill>
                <a:prstDash val="solid"/>
              </a:ln>
              <a:pattFill prst="ltDnDiag">
                <a:fgClr>
                  <a:schemeClr val="accent5">
                    <a:lumMod val="60000"/>
                    <a:lumOff val="40000"/>
                  </a:schemeClr>
                </a:fgClr>
                <a:bgClr>
                  <a:schemeClr val="bg1"/>
                </a:bgClr>
              </a:pattFill>
            </a:endParaRPr>
          </a:p>
        </p:txBody>
      </p:sp>
      <p:cxnSp>
        <p:nvCxnSpPr>
          <p:cNvPr id="6" name="直接连接符 5"/>
          <p:cNvCxnSpPr/>
          <p:nvPr/>
        </p:nvCxnSpPr>
        <p:spPr>
          <a:xfrm flipV="1">
            <a:off x="699796" y="1120346"/>
            <a:ext cx="3048420" cy="13719"/>
          </a:xfrm>
          <a:prstGeom prst="line">
            <a:avLst/>
          </a:prstGeom>
        </p:spPr>
        <p:style>
          <a:lnRef idx="3">
            <a:schemeClr val="accent1"/>
          </a:lnRef>
          <a:fillRef idx="0">
            <a:schemeClr val="accent1"/>
          </a:fillRef>
          <a:effectRef idx="2">
            <a:schemeClr val="accent1"/>
          </a:effectRef>
          <a:fontRef idx="minor">
            <a:schemeClr val="tx1"/>
          </a:fontRef>
        </p:style>
      </p:cxnSp>
      <p:grpSp>
        <p:nvGrpSpPr>
          <p:cNvPr id="24" name="组合 23"/>
          <p:cNvGrpSpPr/>
          <p:nvPr/>
        </p:nvGrpSpPr>
        <p:grpSpPr>
          <a:xfrm>
            <a:off x="922217" y="1691892"/>
            <a:ext cx="1746616" cy="3583300"/>
            <a:chOff x="922217" y="1691892"/>
            <a:chExt cx="1746616" cy="358330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217" y="1691892"/>
              <a:ext cx="1746616" cy="3106648"/>
            </a:xfrm>
            <a:prstGeom prst="rect">
              <a:avLst/>
            </a:prstGeom>
          </p:spPr>
        </p:pic>
        <p:sp>
          <p:nvSpPr>
            <p:cNvPr id="15" name="文本框 14"/>
            <p:cNvSpPr txBox="1"/>
            <p:nvPr/>
          </p:nvSpPr>
          <p:spPr>
            <a:xfrm>
              <a:off x="922217" y="4967415"/>
              <a:ext cx="1460656" cy="307777"/>
            </a:xfrm>
            <a:prstGeom prst="rect">
              <a:avLst/>
            </a:prstGeom>
            <a:noFill/>
          </p:spPr>
          <p:txBody>
            <a:bodyPr wrap="none" rtlCol="0">
              <a:spAutoFit/>
            </a:bodyPr>
            <a:lstStyle/>
            <a:p>
              <a:r>
                <a:rPr lang="en-US" altLang="zh-CN" sz="1400" dirty="0" smtClean="0">
                  <a:solidFill>
                    <a:schemeClr val="bg1"/>
                  </a:solidFill>
                </a:rPr>
                <a:t>1. </a:t>
              </a:r>
              <a:r>
                <a:rPr lang="zh-CN" altLang="en-US" sz="1400" dirty="0" smtClean="0">
                  <a:solidFill>
                    <a:schemeClr val="bg1"/>
                  </a:solidFill>
                </a:rPr>
                <a:t>公众号主页面</a:t>
              </a:r>
              <a:endParaRPr lang="zh-CN" altLang="en-US" sz="1400" dirty="0">
                <a:solidFill>
                  <a:schemeClr val="bg1"/>
                </a:solidFill>
              </a:endParaRPr>
            </a:p>
          </p:txBody>
        </p:sp>
      </p:grpSp>
      <p:grpSp>
        <p:nvGrpSpPr>
          <p:cNvPr id="25" name="组合 24"/>
          <p:cNvGrpSpPr/>
          <p:nvPr/>
        </p:nvGrpSpPr>
        <p:grpSpPr>
          <a:xfrm>
            <a:off x="3752677" y="1702190"/>
            <a:ext cx="1740826" cy="3573002"/>
            <a:chOff x="3752677" y="1702190"/>
            <a:chExt cx="1740826" cy="3573002"/>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2677" y="1702190"/>
              <a:ext cx="1740826" cy="3096350"/>
            </a:xfrm>
            <a:prstGeom prst="rect">
              <a:avLst/>
            </a:prstGeom>
          </p:spPr>
        </p:pic>
        <p:sp>
          <p:nvSpPr>
            <p:cNvPr id="18" name="文本框 17"/>
            <p:cNvSpPr txBox="1"/>
            <p:nvPr/>
          </p:nvSpPr>
          <p:spPr>
            <a:xfrm>
              <a:off x="3798407" y="4967415"/>
              <a:ext cx="1640193" cy="307777"/>
            </a:xfrm>
            <a:prstGeom prst="rect">
              <a:avLst/>
            </a:prstGeom>
            <a:noFill/>
          </p:spPr>
          <p:txBody>
            <a:bodyPr wrap="none" rtlCol="0">
              <a:spAutoFit/>
            </a:bodyPr>
            <a:lstStyle/>
            <a:p>
              <a:r>
                <a:rPr lang="en-US" altLang="zh-CN" sz="1400" dirty="0">
                  <a:solidFill>
                    <a:schemeClr val="bg1"/>
                  </a:solidFill>
                </a:rPr>
                <a:t>2</a:t>
              </a:r>
              <a:r>
                <a:rPr lang="en-US" altLang="zh-CN" sz="1400" dirty="0" smtClean="0">
                  <a:solidFill>
                    <a:schemeClr val="bg1"/>
                  </a:solidFill>
                </a:rPr>
                <a:t>. </a:t>
              </a:r>
              <a:r>
                <a:rPr lang="zh-CN" altLang="en-US" sz="1400" dirty="0" smtClean="0">
                  <a:solidFill>
                    <a:schemeClr val="bg1"/>
                  </a:solidFill>
                </a:rPr>
                <a:t>听首歌功能页面</a:t>
              </a:r>
              <a:endParaRPr lang="zh-CN" altLang="en-US" sz="1400" dirty="0">
                <a:solidFill>
                  <a:schemeClr val="bg1"/>
                </a:solidFill>
              </a:endParaRPr>
            </a:p>
          </p:txBody>
        </p:sp>
      </p:grpSp>
      <p:grpSp>
        <p:nvGrpSpPr>
          <p:cNvPr id="27" name="组合 26"/>
          <p:cNvGrpSpPr/>
          <p:nvPr/>
        </p:nvGrpSpPr>
        <p:grpSpPr>
          <a:xfrm>
            <a:off x="9407806" y="1702190"/>
            <a:ext cx="1746616" cy="3573002"/>
            <a:chOff x="9407806" y="1702190"/>
            <a:chExt cx="1746616" cy="3573002"/>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7806" y="1702190"/>
              <a:ext cx="1746616" cy="3106648"/>
            </a:xfrm>
            <a:prstGeom prst="rect">
              <a:avLst/>
            </a:prstGeom>
          </p:spPr>
        </p:pic>
        <p:sp>
          <p:nvSpPr>
            <p:cNvPr id="19" name="文本框 18"/>
            <p:cNvSpPr txBox="1"/>
            <p:nvPr/>
          </p:nvSpPr>
          <p:spPr>
            <a:xfrm>
              <a:off x="9550786" y="4967415"/>
              <a:ext cx="1460656" cy="307777"/>
            </a:xfrm>
            <a:prstGeom prst="rect">
              <a:avLst/>
            </a:prstGeom>
            <a:noFill/>
          </p:spPr>
          <p:txBody>
            <a:bodyPr wrap="none" rtlCol="0">
              <a:spAutoFit/>
            </a:bodyPr>
            <a:lstStyle/>
            <a:p>
              <a:r>
                <a:rPr lang="en-US" altLang="zh-CN" sz="1400" dirty="0">
                  <a:solidFill>
                    <a:schemeClr val="bg1"/>
                  </a:solidFill>
                </a:rPr>
                <a:t>4</a:t>
              </a:r>
              <a:r>
                <a:rPr lang="en-US" altLang="zh-CN" sz="1400" dirty="0" smtClean="0">
                  <a:solidFill>
                    <a:schemeClr val="bg1"/>
                  </a:solidFill>
                </a:rPr>
                <a:t>. </a:t>
              </a:r>
              <a:r>
                <a:rPr lang="zh-CN" altLang="en-US" sz="1400" dirty="0">
                  <a:solidFill>
                    <a:schemeClr val="bg1"/>
                  </a:solidFill>
                </a:rPr>
                <a:t>热</a:t>
              </a:r>
              <a:r>
                <a:rPr lang="zh-CN" altLang="en-US" sz="1400" dirty="0" smtClean="0">
                  <a:solidFill>
                    <a:schemeClr val="bg1"/>
                  </a:solidFill>
                </a:rPr>
                <a:t>评展示页面</a:t>
              </a:r>
              <a:endParaRPr lang="zh-CN" altLang="en-US" sz="1400" dirty="0">
                <a:solidFill>
                  <a:schemeClr val="bg1"/>
                </a:solidFill>
              </a:endParaRPr>
            </a:p>
          </p:txBody>
        </p:sp>
      </p:grpSp>
      <p:grpSp>
        <p:nvGrpSpPr>
          <p:cNvPr id="26" name="组合 25"/>
          <p:cNvGrpSpPr/>
          <p:nvPr/>
        </p:nvGrpSpPr>
        <p:grpSpPr>
          <a:xfrm>
            <a:off x="6577347" y="1691892"/>
            <a:ext cx="1916979" cy="3583300"/>
            <a:chOff x="6577347" y="1691892"/>
            <a:chExt cx="1916979" cy="3583300"/>
          </a:xfrm>
        </p:grpSpPr>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7347" y="1691892"/>
              <a:ext cx="1746616" cy="3106648"/>
            </a:xfrm>
            <a:prstGeom prst="rect">
              <a:avLst/>
            </a:prstGeom>
          </p:spPr>
        </p:pic>
        <p:sp>
          <p:nvSpPr>
            <p:cNvPr id="20" name="文本框 19"/>
            <p:cNvSpPr txBox="1"/>
            <p:nvPr/>
          </p:nvSpPr>
          <p:spPr>
            <a:xfrm>
              <a:off x="6674597" y="4967415"/>
              <a:ext cx="1819729" cy="307777"/>
            </a:xfrm>
            <a:prstGeom prst="rect">
              <a:avLst/>
            </a:prstGeom>
            <a:noFill/>
          </p:spPr>
          <p:txBody>
            <a:bodyPr wrap="none" rtlCol="0">
              <a:spAutoFit/>
            </a:bodyPr>
            <a:lstStyle/>
            <a:p>
              <a:r>
                <a:rPr lang="en-US" altLang="zh-CN" sz="1400" dirty="0">
                  <a:solidFill>
                    <a:schemeClr val="bg1"/>
                  </a:solidFill>
                </a:rPr>
                <a:t>3</a:t>
              </a:r>
              <a:r>
                <a:rPr lang="en-US" altLang="zh-CN" sz="1400" dirty="0" smtClean="0">
                  <a:solidFill>
                    <a:schemeClr val="bg1"/>
                  </a:solidFill>
                </a:rPr>
                <a:t>. </a:t>
              </a:r>
              <a:r>
                <a:rPr lang="zh-CN" altLang="en-US" sz="1400" dirty="0" smtClean="0">
                  <a:solidFill>
                    <a:schemeClr val="bg1"/>
                  </a:solidFill>
                </a:rPr>
                <a:t>想与你说功能页面</a:t>
              </a:r>
              <a:endParaRPr lang="zh-CN" altLang="en-US" sz="1400" dirty="0">
                <a:solidFill>
                  <a:schemeClr val="bg1"/>
                </a:solidFill>
              </a:endParaRPr>
            </a:p>
          </p:txBody>
        </p:sp>
      </p:grpSp>
      <p:sp>
        <p:nvSpPr>
          <p:cNvPr id="21" name="文本框 20"/>
          <p:cNvSpPr txBox="1"/>
          <p:nvPr/>
        </p:nvSpPr>
        <p:spPr>
          <a:xfrm>
            <a:off x="4013775" y="5980670"/>
            <a:ext cx="3789406" cy="369332"/>
          </a:xfrm>
          <a:prstGeom prst="rect">
            <a:avLst/>
          </a:prstGeom>
          <a:noFill/>
        </p:spPr>
        <p:txBody>
          <a:bodyPr wrap="square" rtlCol="0">
            <a:spAutoFit/>
          </a:bodyPr>
          <a:lstStyle/>
          <a:p>
            <a:r>
              <a:rPr lang="zh-CN" altLang="en-US" dirty="0" smtClean="0">
                <a:solidFill>
                  <a:schemeClr val="bg1"/>
                </a:solidFill>
              </a:rPr>
              <a:t>“网易云热评墙</a:t>
            </a:r>
            <a:r>
              <a:rPr lang="zh-CN" altLang="en-US" dirty="0">
                <a:solidFill>
                  <a:schemeClr val="bg1"/>
                </a:solidFill>
              </a:rPr>
              <a:t>”</a:t>
            </a:r>
            <a:r>
              <a:rPr lang="zh-CN" altLang="en-US" dirty="0" smtClean="0">
                <a:solidFill>
                  <a:schemeClr val="bg1"/>
                </a:solidFill>
              </a:rPr>
              <a:t>公众号功能分析</a:t>
            </a:r>
            <a:endParaRPr lang="zh-CN" altLang="en-US" dirty="0">
              <a:solidFill>
                <a:schemeClr val="bg1"/>
              </a:solidFill>
            </a:endParaRPr>
          </a:p>
        </p:txBody>
      </p:sp>
      <p:sp>
        <p:nvSpPr>
          <p:cNvPr id="23" name="椭圆形标注 22"/>
          <p:cNvSpPr/>
          <p:nvPr/>
        </p:nvSpPr>
        <p:spPr>
          <a:xfrm>
            <a:off x="2636872" y="3510805"/>
            <a:ext cx="2323070" cy="1103871"/>
          </a:xfrm>
          <a:prstGeom prst="wedgeEllipseCallout">
            <a:avLst>
              <a:gd name="adj1" fmla="val -70124"/>
              <a:gd name="adj2" fmla="val 40112"/>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1400" dirty="0" smtClean="0"/>
              <a:t>较为强调用户与平台的交流，没有社交目的。</a:t>
            </a:r>
            <a:endParaRPr lang="zh-CN" altLang="en-US" sz="1400" dirty="0"/>
          </a:p>
        </p:txBody>
      </p:sp>
      <p:sp>
        <p:nvSpPr>
          <p:cNvPr id="40" name="椭圆形标注 39"/>
          <p:cNvSpPr/>
          <p:nvPr/>
        </p:nvSpPr>
        <p:spPr>
          <a:xfrm>
            <a:off x="5513062" y="1872923"/>
            <a:ext cx="2323070" cy="1103871"/>
          </a:xfrm>
          <a:prstGeom prst="wedgeEllipseCallout">
            <a:avLst>
              <a:gd name="adj1" fmla="val -70124"/>
              <a:gd name="adj2" fmla="val 40112"/>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1400" dirty="0"/>
              <a:t>不</a:t>
            </a:r>
            <a:r>
              <a:rPr lang="zh-CN" altLang="en-US" sz="1400" dirty="0" smtClean="0"/>
              <a:t>能指向歌曲，不利于用户收听。</a:t>
            </a:r>
            <a:endParaRPr lang="zh-CN" altLang="en-US" sz="1400" dirty="0"/>
          </a:p>
        </p:txBody>
      </p:sp>
      <p:sp>
        <p:nvSpPr>
          <p:cNvPr id="41" name="椭圆形标注 40"/>
          <p:cNvSpPr/>
          <p:nvPr/>
        </p:nvSpPr>
        <p:spPr>
          <a:xfrm>
            <a:off x="8494326" y="2536114"/>
            <a:ext cx="2323070" cy="1103871"/>
          </a:xfrm>
          <a:prstGeom prst="wedgeEllipseCallout">
            <a:avLst>
              <a:gd name="adj1" fmla="val -70124"/>
              <a:gd name="adj2" fmla="val 40112"/>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1400" dirty="0" smtClean="0"/>
              <a:t>主要是文章的推荐。</a:t>
            </a:r>
            <a:endParaRPr lang="zh-CN" altLang="en-US" sz="1400" dirty="0"/>
          </a:p>
        </p:txBody>
      </p:sp>
      <p:sp>
        <p:nvSpPr>
          <p:cNvPr id="43" name="椭圆形标注 42"/>
          <p:cNvSpPr/>
          <p:nvPr/>
        </p:nvSpPr>
        <p:spPr>
          <a:xfrm>
            <a:off x="9868930" y="5246131"/>
            <a:ext cx="2323070" cy="1103871"/>
          </a:xfrm>
          <a:prstGeom prst="wedgeEllipseCallout">
            <a:avLst>
              <a:gd name="adj1" fmla="val -19084"/>
              <a:gd name="adj2" fmla="val -112816"/>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1400" dirty="0" smtClean="0"/>
              <a:t>音乐热评，没有标注来源与导向原出处。</a:t>
            </a:r>
            <a:endParaRPr lang="zh-CN" altLang="en-US" sz="1400" dirty="0"/>
          </a:p>
        </p:txBody>
      </p:sp>
    </p:spTree>
    <p:extLst>
      <p:ext uri="{BB962C8B-B14F-4D97-AF65-F5344CB8AC3E}">
        <p14:creationId xmlns:p14="http://schemas.microsoft.com/office/powerpoint/2010/main" val="185322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grpId="1" nodeType="clickEffect">
                                  <p:stCondLst>
                                    <p:cond delay="0"/>
                                  </p:stCondLst>
                                  <p:childTnLst>
                                    <p:animEffect transition="out" filter="wipe(left)">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grpId="1" nodeType="clickEffect">
                                  <p:stCondLst>
                                    <p:cond delay="0"/>
                                  </p:stCondLst>
                                  <p:childTnLst>
                                    <p:animEffect transition="out" filter="wipe(left)">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8" fill="hold" grpId="1" nodeType="clickEffect">
                                  <p:stCondLst>
                                    <p:cond delay="0"/>
                                  </p:stCondLst>
                                  <p:childTnLst>
                                    <p:animEffect transition="out" filter="wipe(left)">
                                      <p:cBhvr>
                                        <p:cTn id="52" dur="500"/>
                                        <p:tgtEl>
                                          <p:spTgt spid="41"/>
                                        </p:tgtEl>
                                      </p:cBhvr>
                                    </p:animEffect>
                                    <p:set>
                                      <p:cBhvr>
                                        <p:cTn id="53" dur="1" fill="hold">
                                          <p:stCondLst>
                                            <p:cond delay="499"/>
                                          </p:stCondLst>
                                        </p:cTn>
                                        <p:tgtEl>
                                          <p:spTgt spid="4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000"/>
                                        <p:tgtEl>
                                          <p:spTgt spid="27"/>
                                        </p:tgtEl>
                                      </p:cBhvr>
                                    </p:animEffect>
                                    <p:anim calcmode="lin" valueType="num">
                                      <p:cBhvr>
                                        <p:cTn id="59" dur="1000" fill="hold"/>
                                        <p:tgtEl>
                                          <p:spTgt spid="27"/>
                                        </p:tgtEl>
                                        <p:attrNameLst>
                                          <p:attrName>ppt_x</p:attrName>
                                        </p:attrNameLst>
                                      </p:cBhvr>
                                      <p:tavLst>
                                        <p:tav tm="0">
                                          <p:val>
                                            <p:strVal val="#ppt_x"/>
                                          </p:val>
                                        </p:tav>
                                        <p:tav tm="100000">
                                          <p:val>
                                            <p:strVal val="#ppt_x"/>
                                          </p:val>
                                        </p:tav>
                                      </p:tavLst>
                                    </p:anim>
                                    <p:anim calcmode="lin" valueType="num">
                                      <p:cBhvr>
                                        <p:cTn id="6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down)">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xit" presetSubtype="8" fill="hold" grpId="1" nodeType="clickEffect">
                                  <p:stCondLst>
                                    <p:cond delay="0"/>
                                  </p:stCondLst>
                                  <p:childTnLst>
                                    <p:animEffect transition="out" filter="wipe(left)">
                                      <p:cBhvr>
                                        <p:cTn id="69" dur="500"/>
                                        <p:tgtEl>
                                          <p:spTgt spid="43"/>
                                        </p:tgtEl>
                                      </p:cBhvr>
                                    </p:animEffect>
                                    <p:set>
                                      <p:cBhvr>
                                        <p:cTn id="70"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40" grpId="0" animBg="1"/>
      <p:bldP spid="40" grpId="1" animBg="1"/>
      <p:bldP spid="41" grpId="0" animBg="1"/>
      <p:bldP spid="41" grpId="1" animBg="1"/>
      <p:bldP spid="43" grpId="0" animBg="1"/>
      <p:bldP spid="4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5144458" y="3013501"/>
            <a:ext cx="1903085"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rPr>
              <a:t>PART  04</a:t>
            </a:r>
            <a:endPar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407945766"/>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800" b="1" i="0" u="none" strike="noStrike" kern="1200" cap="none" spc="0" normalizeH="0" baseline="0" noProof="0" dirty="0" smtClean="0">
                    <a:ln>
                      <a:noFill/>
                    </a:ln>
                    <a:solidFill>
                      <a:srgbClr val="62FFFF"/>
                    </a:solidFill>
                    <a:effectLst/>
                    <a:uLnTx/>
                    <a:uFillTx/>
                    <a:latin typeface="微软雅黑"/>
                    <a:ea typeface="微软雅黑"/>
                    <a:cs typeface="+mn-cs"/>
                  </a:rPr>
                  <a:t>我们要做的是</a:t>
                </a:r>
                <a:r>
                  <a:rPr lang="en-US" altLang="zh-CN" sz="2800" b="1" dirty="0">
                    <a:solidFill>
                      <a:srgbClr val="62FFFF"/>
                    </a:solidFill>
                    <a:latin typeface="微软雅黑"/>
                    <a:ea typeface="微软雅黑"/>
                  </a:rPr>
                  <a:t>——</a:t>
                </a:r>
                <a:endParaRPr kumimoji="0" lang="zh-CN" altLang="en-US" sz="28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基于音乐热评的社交平台设计与开</a:t>
                </a:r>
                <a:r>
                  <a:rPr lang="zh-CN" altLang="en-US" sz="1200" dirty="0" smtClean="0">
                    <a:solidFill>
                      <a:schemeClr val="bg1"/>
                    </a:solidFill>
                    <a:latin typeface="Agency FB" panose="020B0503020202020204" pitchFamily="34" charset="0"/>
                    <a:ea typeface="+mj-ea"/>
                  </a:rPr>
                  <a:t>发的方案</a:t>
                </a:r>
                <a:endParaRPr lang="zh-CN" altLang="en-US"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椭圆 16"/>
          <p:cNvSpPr/>
          <p:nvPr/>
        </p:nvSpPr>
        <p:spPr>
          <a:xfrm>
            <a:off x="5892449" y="2789925"/>
            <a:ext cx="330902" cy="45719"/>
          </a:xfrm>
          <a:prstGeom prst="ellipse">
            <a:avLst/>
          </a:prstGeom>
          <a:noFill/>
          <a:ln>
            <a:solidFill>
              <a:srgbClr val="62FFFF">
                <a:alpha val="7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V="1">
            <a:off x="5707928" y="3131740"/>
            <a:ext cx="699944" cy="45837"/>
          </a:xfrm>
          <a:prstGeom prst="ellipse">
            <a:avLst/>
          </a:prstGeom>
          <a:noFill/>
          <a:ln>
            <a:solidFill>
              <a:srgbClr val="62FFFF">
                <a:alpha val="6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flipV="1">
            <a:off x="5558746" y="3473673"/>
            <a:ext cx="998309" cy="65377"/>
          </a:xfrm>
          <a:prstGeom prst="ellipse">
            <a:avLst/>
          </a:prstGeom>
          <a:noFill/>
          <a:ln>
            <a:solidFill>
              <a:srgbClr val="62FFFF">
                <a:alpha val="5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flipV="1">
            <a:off x="5363519" y="3835146"/>
            <a:ext cx="1388762" cy="90947"/>
          </a:xfrm>
          <a:prstGeom prst="ellipse">
            <a:avLst/>
          </a:prstGeom>
          <a:noFill/>
          <a:ln>
            <a:solidFill>
              <a:srgbClr val="62FFFF">
                <a:alpha val="4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flipV="1">
            <a:off x="5134440" y="4222189"/>
            <a:ext cx="1846921" cy="84519"/>
          </a:xfrm>
          <a:prstGeom prst="ellipse">
            <a:avLst/>
          </a:prstGeom>
          <a:noFill/>
          <a:ln>
            <a:solidFill>
              <a:srgbClr val="62FFFF">
                <a:alpha val="3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flipV="1">
            <a:off x="4789719" y="4602804"/>
            <a:ext cx="2536362" cy="116069"/>
          </a:xfrm>
          <a:prstGeom prst="ellipse">
            <a:avLst/>
          </a:prstGeom>
          <a:noFill/>
          <a:ln>
            <a:solidFill>
              <a:srgbClr val="62FFFF">
                <a:alpha val="2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V="1">
            <a:off x="4533587" y="5014969"/>
            <a:ext cx="3048627" cy="85355"/>
          </a:xfrm>
          <a:prstGeom prst="ellipse">
            <a:avLst/>
          </a:prstGeom>
          <a:noFill/>
          <a:ln>
            <a:solidFill>
              <a:srgbClr val="62FFFF">
                <a:alpha val="15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V="1">
            <a:off x="4136646" y="5396420"/>
            <a:ext cx="3842508" cy="107583"/>
          </a:xfrm>
          <a:prstGeom prst="ellipse">
            <a:avLst/>
          </a:prstGeom>
          <a:noFill/>
          <a:ln>
            <a:solidFill>
              <a:srgbClr val="62FFFF">
                <a:alpha val="10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V="1">
            <a:off x="3539956" y="5800099"/>
            <a:ext cx="5035888" cy="140995"/>
          </a:xfrm>
          <a:prstGeom prst="ellipse">
            <a:avLst/>
          </a:prstGeom>
          <a:noFill/>
          <a:ln>
            <a:solidFill>
              <a:srgbClr val="62FFFF">
                <a:alpha val="5000"/>
              </a:srgbClr>
            </a:solidFill>
            <a:prstDash val="solid"/>
          </a:ln>
          <a:effectLst>
            <a:glow rad="25400">
              <a:srgbClr val="ECD4E9">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5960011" y="1954121"/>
            <a:ext cx="215673" cy="780462"/>
            <a:chOff x="5960011" y="1585821"/>
            <a:chExt cx="215673" cy="780462"/>
          </a:xfrm>
        </p:grpSpPr>
        <p:sp>
          <p:nvSpPr>
            <p:cNvPr id="27" name="KSO_Shape"/>
            <p:cNvSpPr>
              <a:spLocks/>
            </p:cNvSpPr>
            <p:nvPr/>
          </p:nvSpPr>
          <p:spPr bwMode="auto">
            <a:xfrm>
              <a:off x="5960011" y="1585821"/>
              <a:ext cx="215673" cy="353563"/>
            </a:xfrm>
            <a:custGeom>
              <a:avLst/>
              <a:gdLst>
                <a:gd name="T0" fmla="*/ 1029029 w 3535"/>
                <a:gd name="T1" fmla="*/ 1156466 h 5800"/>
                <a:gd name="T2" fmla="*/ 818493 w 3535"/>
                <a:gd name="T3" fmla="*/ 1179458 h 5800"/>
                <a:gd name="T4" fmla="*/ 848054 w 3535"/>
                <a:gd name="T5" fmla="*/ 1077639 h 5800"/>
                <a:gd name="T6" fmla="*/ 875315 w 3535"/>
                <a:gd name="T7" fmla="*/ 972864 h 5800"/>
                <a:gd name="T8" fmla="*/ 898635 w 3535"/>
                <a:gd name="T9" fmla="*/ 868417 h 5800"/>
                <a:gd name="T10" fmla="*/ 916371 w 3535"/>
                <a:gd name="T11" fmla="*/ 767255 h 5800"/>
                <a:gd name="T12" fmla="*/ 926553 w 3535"/>
                <a:gd name="T13" fmla="*/ 672662 h 5800"/>
                <a:gd name="T14" fmla="*/ 927538 w 3535"/>
                <a:gd name="T15" fmla="*/ 635876 h 5800"/>
                <a:gd name="T16" fmla="*/ 926553 w 3535"/>
                <a:gd name="T17" fmla="*/ 582996 h 5800"/>
                <a:gd name="T18" fmla="*/ 921955 w 3535"/>
                <a:gd name="T19" fmla="*/ 531429 h 5800"/>
                <a:gd name="T20" fmla="*/ 914072 w 3535"/>
                <a:gd name="T21" fmla="*/ 481505 h 5800"/>
                <a:gd name="T22" fmla="*/ 903233 w 3535"/>
                <a:gd name="T23" fmla="*/ 433223 h 5800"/>
                <a:gd name="T24" fmla="*/ 889438 w 3535"/>
                <a:gd name="T25" fmla="*/ 387241 h 5800"/>
                <a:gd name="T26" fmla="*/ 873673 w 3535"/>
                <a:gd name="T27" fmla="*/ 342900 h 5800"/>
                <a:gd name="T28" fmla="*/ 855936 w 3535"/>
                <a:gd name="T29" fmla="*/ 301187 h 5800"/>
                <a:gd name="T30" fmla="*/ 836230 w 3535"/>
                <a:gd name="T31" fmla="*/ 261773 h 5800"/>
                <a:gd name="T32" fmla="*/ 808640 w 3535"/>
                <a:gd name="T33" fmla="*/ 212178 h 5800"/>
                <a:gd name="T34" fmla="*/ 763314 w 3535"/>
                <a:gd name="T35" fmla="*/ 146816 h 5800"/>
                <a:gd name="T36" fmla="*/ 717660 w 3535"/>
                <a:gd name="T37" fmla="*/ 92622 h 5800"/>
                <a:gd name="T38" fmla="*/ 673319 w 3535"/>
                <a:gd name="T39" fmla="*/ 50253 h 5800"/>
                <a:gd name="T40" fmla="*/ 632592 w 3535"/>
                <a:gd name="T41" fmla="*/ 20035 h 5800"/>
                <a:gd name="T42" fmla="*/ 608943 w 3535"/>
                <a:gd name="T43" fmla="*/ 7226 h 5800"/>
                <a:gd name="T44" fmla="*/ 593835 w 3535"/>
                <a:gd name="T45" fmla="*/ 1971 h 5800"/>
                <a:gd name="T46" fmla="*/ 580697 w 3535"/>
                <a:gd name="T47" fmla="*/ 0 h 5800"/>
                <a:gd name="T48" fmla="*/ 572486 w 3535"/>
                <a:gd name="T49" fmla="*/ 657 h 5800"/>
                <a:gd name="T50" fmla="*/ 558034 w 3535"/>
                <a:gd name="T51" fmla="*/ 5255 h 5800"/>
                <a:gd name="T52" fmla="*/ 541283 w 3535"/>
                <a:gd name="T53" fmla="*/ 12809 h 5800"/>
                <a:gd name="T54" fmla="*/ 502526 w 3535"/>
                <a:gd name="T55" fmla="*/ 38428 h 5800"/>
                <a:gd name="T56" fmla="*/ 459171 w 3535"/>
                <a:gd name="T57" fmla="*/ 77185 h 5800"/>
                <a:gd name="T58" fmla="*/ 413517 w 3535"/>
                <a:gd name="T59" fmla="*/ 127438 h 5800"/>
                <a:gd name="T60" fmla="*/ 368191 w 3535"/>
                <a:gd name="T61" fmla="*/ 189515 h 5800"/>
                <a:gd name="T62" fmla="*/ 332390 w 3535"/>
                <a:gd name="T63" fmla="*/ 248635 h 5800"/>
                <a:gd name="T64" fmla="*/ 312026 w 3535"/>
                <a:gd name="T65" fmla="*/ 287721 h 5800"/>
                <a:gd name="T66" fmla="*/ 293633 w 3535"/>
                <a:gd name="T67" fmla="*/ 328777 h 5800"/>
                <a:gd name="T68" fmla="*/ 277210 w 3535"/>
                <a:gd name="T69" fmla="*/ 371803 h 5800"/>
                <a:gd name="T70" fmla="*/ 263087 w 3535"/>
                <a:gd name="T71" fmla="*/ 417458 h 5800"/>
                <a:gd name="T72" fmla="*/ 250935 w 3535"/>
                <a:gd name="T73" fmla="*/ 465083 h 5800"/>
                <a:gd name="T74" fmla="*/ 242066 w 3535"/>
                <a:gd name="T75" fmla="*/ 514350 h 5800"/>
                <a:gd name="T76" fmla="*/ 236483 w 3535"/>
                <a:gd name="T77" fmla="*/ 565588 h 5800"/>
                <a:gd name="T78" fmla="*/ 233855 w 3535"/>
                <a:gd name="T79" fmla="*/ 618468 h 5800"/>
                <a:gd name="T80" fmla="*/ 235169 w 3535"/>
                <a:gd name="T81" fmla="*/ 672662 h 5800"/>
                <a:gd name="T82" fmla="*/ 241410 w 3535"/>
                <a:gd name="T83" fmla="*/ 734739 h 5800"/>
                <a:gd name="T84" fmla="*/ 256190 w 3535"/>
                <a:gd name="T85" fmla="*/ 834259 h 5800"/>
                <a:gd name="T86" fmla="*/ 277867 w 3535"/>
                <a:gd name="T87" fmla="*/ 938048 h 5800"/>
                <a:gd name="T88" fmla="*/ 304143 w 3535"/>
                <a:gd name="T89" fmla="*/ 1043152 h 5800"/>
                <a:gd name="T90" fmla="*/ 333047 w 3535"/>
                <a:gd name="T91" fmla="*/ 1146284 h 5800"/>
                <a:gd name="T92" fmla="*/ 132693 w 3535"/>
                <a:gd name="T93" fmla="*/ 1156466 h 5800"/>
                <a:gd name="T94" fmla="*/ 580697 w 3535"/>
                <a:gd name="T95" fmla="*/ 1905000 h 58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35" h="5800">
                  <a:moveTo>
                    <a:pt x="2174" y="4724"/>
                  </a:moveTo>
                  <a:lnTo>
                    <a:pt x="3535" y="5397"/>
                  </a:lnTo>
                  <a:lnTo>
                    <a:pt x="3133" y="3521"/>
                  </a:lnTo>
                  <a:lnTo>
                    <a:pt x="2462" y="3691"/>
                  </a:lnTo>
                  <a:lnTo>
                    <a:pt x="2492" y="3591"/>
                  </a:lnTo>
                  <a:lnTo>
                    <a:pt x="2523" y="3490"/>
                  </a:lnTo>
                  <a:lnTo>
                    <a:pt x="2552" y="3385"/>
                  </a:lnTo>
                  <a:lnTo>
                    <a:pt x="2582" y="3281"/>
                  </a:lnTo>
                  <a:lnTo>
                    <a:pt x="2611" y="3176"/>
                  </a:lnTo>
                  <a:lnTo>
                    <a:pt x="2638" y="3069"/>
                  </a:lnTo>
                  <a:lnTo>
                    <a:pt x="2665" y="2962"/>
                  </a:lnTo>
                  <a:lnTo>
                    <a:pt x="2691" y="2856"/>
                  </a:lnTo>
                  <a:lnTo>
                    <a:pt x="2714" y="2749"/>
                  </a:lnTo>
                  <a:lnTo>
                    <a:pt x="2736" y="2644"/>
                  </a:lnTo>
                  <a:lnTo>
                    <a:pt x="2757" y="2540"/>
                  </a:lnTo>
                  <a:lnTo>
                    <a:pt x="2774" y="2437"/>
                  </a:lnTo>
                  <a:lnTo>
                    <a:pt x="2790" y="2336"/>
                  </a:lnTo>
                  <a:lnTo>
                    <a:pt x="2802" y="2237"/>
                  </a:lnTo>
                  <a:lnTo>
                    <a:pt x="2813" y="2141"/>
                  </a:lnTo>
                  <a:lnTo>
                    <a:pt x="2821" y="2048"/>
                  </a:lnTo>
                  <a:lnTo>
                    <a:pt x="2823" y="1992"/>
                  </a:lnTo>
                  <a:lnTo>
                    <a:pt x="2824" y="1936"/>
                  </a:lnTo>
                  <a:lnTo>
                    <a:pt x="2824" y="1883"/>
                  </a:lnTo>
                  <a:lnTo>
                    <a:pt x="2823" y="1829"/>
                  </a:lnTo>
                  <a:lnTo>
                    <a:pt x="2821" y="1775"/>
                  </a:lnTo>
                  <a:lnTo>
                    <a:pt x="2817" y="1722"/>
                  </a:lnTo>
                  <a:lnTo>
                    <a:pt x="2813" y="1669"/>
                  </a:lnTo>
                  <a:lnTo>
                    <a:pt x="2807" y="1618"/>
                  </a:lnTo>
                  <a:lnTo>
                    <a:pt x="2800" y="1566"/>
                  </a:lnTo>
                  <a:lnTo>
                    <a:pt x="2791" y="1515"/>
                  </a:lnTo>
                  <a:lnTo>
                    <a:pt x="2783" y="1466"/>
                  </a:lnTo>
                  <a:lnTo>
                    <a:pt x="2773" y="1416"/>
                  </a:lnTo>
                  <a:lnTo>
                    <a:pt x="2762" y="1367"/>
                  </a:lnTo>
                  <a:lnTo>
                    <a:pt x="2750" y="1319"/>
                  </a:lnTo>
                  <a:lnTo>
                    <a:pt x="2736" y="1271"/>
                  </a:lnTo>
                  <a:lnTo>
                    <a:pt x="2723" y="1224"/>
                  </a:lnTo>
                  <a:lnTo>
                    <a:pt x="2708" y="1179"/>
                  </a:lnTo>
                  <a:lnTo>
                    <a:pt x="2693" y="1132"/>
                  </a:lnTo>
                  <a:lnTo>
                    <a:pt x="2677" y="1088"/>
                  </a:lnTo>
                  <a:lnTo>
                    <a:pt x="2660" y="1044"/>
                  </a:lnTo>
                  <a:lnTo>
                    <a:pt x="2643" y="1001"/>
                  </a:lnTo>
                  <a:lnTo>
                    <a:pt x="2625" y="958"/>
                  </a:lnTo>
                  <a:lnTo>
                    <a:pt x="2606" y="917"/>
                  </a:lnTo>
                  <a:lnTo>
                    <a:pt x="2587" y="876"/>
                  </a:lnTo>
                  <a:lnTo>
                    <a:pt x="2567" y="836"/>
                  </a:lnTo>
                  <a:lnTo>
                    <a:pt x="2546" y="797"/>
                  </a:lnTo>
                  <a:lnTo>
                    <a:pt x="2525" y="757"/>
                  </a:lnTo>
                  <a:lnTo>
                    <a:pt x="2505" y="719"/>
                  </a:lnTo>
                  <a:lnTo>
                    <a:pt x="2462" y="646"/>
                  </a:lnTo>
                  <a:lnTo>
                    <a:pt x="2416" y="577"/>
                  </a:lnTo>
                  <a:lnTo>
                    <a:pt x="2371" y="511"/>
                  </a:lnTo>
                  <a:lnTo>
                    <a:pt x="2324" y="447"/>
                  </a:lnTo>
                  <a:lnTo>
                    <a:pt x="2278" y="388"/>
                  </a:lnTo>
                  <a:lnTo>
                    <a:pt x="2231" y="333"/>
                  </a:lnTo>
                  <a:lnTo>
                    <a:pt x="2185" y="282"/>
                  </a:lnTo>
                  <a:lnTo>
                    <a:pt x="2139" y="235"/>
                  </a:lnTo>
                  <a:lnTo>
                    <a:pt x="2094" y="191"/>
                  </a:lnTo>
                  <a:lnTo>
                    <a:pt x="2050" y="153"/>
                  </a:lnTo>
                  <a:lnTo>
                    <a:pt x="2007" y="117"/>
                  </a:lnTo>
                  <a:lnTo>
                    <a:pt x="1965" y="87"/>
                  </a:lnTo>
                  <a:lnTo>
                    <a:pt x="1926" y="61"/>
                  </a:lnTo>
                  <a:lnTo>
                    <a:pt x="1889" y="39"/>
                  </a:lnTo>
                  <a:lnTo>
                    <a:pt x="1871" y="30"/>
                  </a:lnTo>
                  <a:lnTo>
                    <a:pt x="1854" y="22"/>
                  </a:lnTo>
                  <a:lnTo>
                    <a:pt x="1838" y="16"/>
                  </a:lnTo>
                  <a:lnTo>
                    <a:pt x="1823" y="10"/>
                  </a:lnTo>
                  <a:lnTo>
                    <a:pt x="1808" y="6"/>
                  </a:lnTo>
                  <a:lnTo>
                    <a:pt x="1794" y="2"/>
                  </a:lnTo>
                  <a:lnTo>
                    <a:pt x="1780" y="1"/>
                  </a:lnTo>
                  <a:lnTo>
                    <a:pt x="1768" y="0"/>
                  </a:lnTo>
                  <a:lnTo>
                    <a:pt x="1757" y="1"/>
                  </a:lnTo>
                  <a:lnTo>
                    <a:pt x="1743" y="2"/>
                  </a:lnTo>
                  <a:lnTo>
                    <a:pt x="1729" y="6"/>
                  </a:lnTo>
                  <a:lnTo>
                    <a:pt x="1714" y="10"/>
                  </a:lnTo>
                  <a:lnTo>
                    <a:pt x="1699" y="16"/>
                  </a:lnTo>
                  <a:lnTo>
                    <a:pt x="1682" y="22"/>
                  </a:lnTo>
                  <a:lnTo>
                    <a:pt x="1666" y="30"/>
                  </a:lnTo>
                  <a:lnTo>
                    <a:pt x="1648" y="39"/>
                  </a:lnTo>
                  <a:lnTo>
                    <a:pt x="1611" y="61"/>
                  </a:lnTo>
                  <a:lnTo>
                    <a:pt x="1572" y="87"/>
                  </a:lnTo>
                  <a:lnTo>
                    <a:pt x="1530" y="117"/>
                  </a:lnTo>
                  <a:lnTo>
                    <a:pt x="1487" y="153"/>
                  </a:lnTo>
                  <a:lnTo>
                    <a:pt x="1443" y="191"/>
                  </a:lnTo>
                  <a:lnTo>
                    <a:pt x="1398" y="235"/>
                  </a:lnTo>
                  <a:lnTo>
                    <a:pt x="1352" y="282"/>
                  </a:lnTo>
                  <a:lnTo>
                    <a:pt x="1306" y="333"/>
                  </a:lnTo>
                  <a:lnTo>
                    <a:pt x="1259" y="388"/>
                  </a:lnTo>
                  <a:lnTo>
                    <a:pt x="1213" y="447"/>
                  </a:lnTo>
                  <a:lnTo>
                    <a:pt x="1166" y="511"/>
                  </a:lnTo>
                  <a:lnTo>
                    <a:pt x="1121" y="577"/>
                  </a:lnTo>
                  <a:lnTo>
                    <a:pt x="1075" y="646"/>
                  </a:lnTo>
                  <a:lnTo>
                    <a:pt x="1032" y="719"/>
                  </a:lnTo>
                  <a:lnTo>
                    <a:pt x="1012" y="757"/>
                  </a:lnTo>
                  <a:lnTo>
                    <a:pt x="991" y="797"/>
                  </a:lnTo>
                  <a:lnTo>
                    <a:pt x="970" y="836"/>
                  </a:lnTo>
                  <a:lnTo>
                    <a:pt x="950" y="876"/>
                  </a:lnTo>
                  <a:lnTo>
                    <a:pt x="931" y="917"/>
                  </a:lnTo>
                  <a:lnTo>
                    <a:pt x="912" y="958"/>
                  </a:lnTo>
                  <a:lnTo>
                    <a:pt x="894" y="1001"/>
                  </a:lnTo>
                  <a:lnTo>
                    <a:pt x="877" y="1044"/>
                  </a:lnTo>
                  <a:lnTo>
                    <a:pt x="860" y="1088"/>
                  </a:lnTo>
                  <a:lnTo>
                    <a:pt x="844" y="1132"/>
                  </a:lnTo>
                  <a:lnTo>
                    <a:pt x="829" y="1179"/>
                  </a:lnTo>
                  <a:lnTo>
                    <a:pt x="814" y="1224"/>
                  </a:lnTo>
                  <a:lnTo>
                    <a:pt x="801" y="1271"/>
                  </a:lnTo>
                  <a:lnTo>
                    <a:pt x="787" y="1319"/>
                  </a:lnTo>
                  <a:lnTo>
                    <a:pt x="775" y="1367"/>
                  </a:lnTo>
                  <a:lnTo>
                    <a:pt x="764" y="1416"/>
                  </a:lnTo>
                  <a:lnTo>
                    <a:pt x="754" y="1466"/>
                  </a:lnTo>
                  <a:lnTo>
                    <a:pt x="746" y="1515"/>
                  </a:lnTo>
                  <a:lnTo>
                    <a:pt x="737" y="1566"/>
                  </a:lnTo>
                  <a:lnTo>
                    <a:pt x="730" y="1618"/>
                  </a:lnTo>
                  <a:lnTo>
                    <a:pt x="723" y="1669"/>
                  </a:lnTo>
                  <a:lnTo>
                    <a:pt x="720" y="1722"/>
                  </a:lnTo>
                  <a:lnTo>
                    <a:pt x="716" y="1775"/>
                  </a:lnTo>
                  <a:lnTo>
                    <a:pt x="714" y="1829"/>
                  </a:lnTo>
                  <a:lnTo>
                    <a:pt x="712" y="1883"/>
                  </a:lnTo>
                  <a:lnTo>
                    <a:pt x="712" y="1936"/>
                  </a:lnTo>
                  <a:lnTo>
                    <a:pt x="714" y="1992"/>
                  </a:lnTo>
                  <a:lnTo>
                    <a:pt x="716" y="2048"/>
                  </a:lnTo>
                  <a:lnTo>
                    <a:pt x="723" y="2141"/>
                  </a:lnTo>
                  <a:lnTo>
                    <a:pt x="735" y="2237"/>
                  </a:lnTo>
                  <a:lnTo>
                    <a:pt x="747" y="2336"/>
                  </a:lnTo>
                  <a:lnTo>
                    <a:pt x="763" y="2437"/>
                  </a:lnTo>
                  <a:lnTo>
                    <a:pt x="780" y="2540"/>
                  </a:lnTo>
                  <a:lnTo>
                    <a:pt x="801" y="2644"/>
                  </a:lnTo>
                  <a:lnTo>
                    <a:pt x="823" y="2749"/>
                  </a:lnTo>
                  <a:lnTo>
                    <a:pt x="846" y="2856"/>
                  </a:lnTo>
                  <a:lnTo>
                    <a:pt x="872" y="2962"/>
                  </a:lnTo>
                  <a:lnTo>
                    <a:pt x="899" y="3069"/>
                  </a:lnTo>
                  <a:lnTo>
                    <a:pt x="926" y="3176"/>
                  </a:lnTo>
                  <a:lnTo>
                    <a:pt x="955" y="3281"/>
                  </a:lnTo>
                  <a:lnTo>
                    <a:pt x="985" y="3385"/>
                  </a:lnTo>
                  <a:lnTo>
                    <a:pt x="1014" y="3490"/>
                  </a:lnTo>
                  <a:lnTo>
                    <a:pt x="1045" y="3591"/>
                  </a:lnTo>
                  <a:lnTo>
                    <a:pt x="1075" y="3691"/>
                  </a:lnTo>
                  <a:lnTo>
                    <a:pt x="404" y="3521"/>
                  </a:lnTo>
                  <a:lnTo>
                    <a:pt x="0" y="5397"/>
                  </a:lnTo>
                  <a:lnTo>
                    <a:pt x="1362" y="4724"/>
                  </a:lnTo>
                  <a:lnTo>
                    <a:pt x="1768" y="5800"/>
                  </a:lnTo>
                  <a:lnTo>
                    <a:pt x="2174" y="4724"/>
                  </a:lnTo>
                  <a:close/>
                </a:path>
              </a:pathLst>
            </a:custGeom>
            <a:solidFill>
              <a:srgbClr val="62FFFF"/>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8" name="等腰三角形 24"/>
            <p:cNvSpPr/>
            <p:nvPr/>
          </p:nvSpPr>
          <p:spPr>
            <a:xfrm>
              <a:off x="5978424" y="1913439"/>
              <a:ext cx="178847" cy="452844"/>
            </a:xfrm>
            <a:custGeom>
              <a:avLst/>
              <a:gdLst>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 name="connsiteX0" fmla="*/ 0 w 578876"/>
                <a:gd name="connsiteY0" fmla="*/ 4648025 h 4648025"/>
                <a:gd name="connsiteX1" fmla="*/ 289438 w 578876"/>
                <a:gd name="connsiteY1" fmla="*/ 0 h 4648025"/>
                <a:gd name="connsiteX2" fmla="*/ 578876 w 578876"/>
                <a:gd name="connsiteY2" fmla="*/ 4648025 h 4648025"/>
                <a:gd name="connsiteX3" fmla="*/ 0 w 578876"/>
                <a:gd name="connsiteY3" fmla="*/ 4648025 h 4648025"/>
              </a:gdLst>
              <a:ahLst/>
              <a:cxnLst>
                <a:cxn ang="0">
                  <a:pos x="connsiteX0" y="connsiteY0"/>
                </a:cxn>
                <a:cxn ang="0">
                  <a:pos x="connsiteX1" y="connsiteY1"/>
                </a:cxn>
                <a:cxn ang="0">
                  <a:pos x="connsiteX2" y="connsiteY2"/>
                </a:cxn>
                <a:cxn ang="0">
                  <a:pos x="connsiteX3" y="connsiteY3"/>
                </a:cxn>
              </a:cxnLst>
              <a:rect l="l" t="t" r="r" b="b"/>
              <a:pathLst>
                <a:path w="578876" h="4648025">
                  <a:moveTo>
                    <a:pt x="0" y="4648025"/>
                  </a:moveTo>
                  <a:cubicBezTo>
                    <a:pt x="162866" y="3047883"/>
                    <a:pt x="238853" y="1866842"/>
                    <a:pt x="289438" y="0"/>
                  </a:cubicBezTo>
                  <a:cubicBezTo>
                    <a:pt x="343197" y="1879542"/>
                    <a:pt x="403887" y="3035183"/>
                    <a:pt x="578876" y="4648025"/>
                  </a:cubicBezTo>
                  <a:lnTo>
                    <a:pt x="0" y="4648025"/>
                  </a:lnTo>
                  <a:close/>
                </a:path>
              </a:pathLst>
            </a:custGeom>
            <a:gradFill flip="none" rotWithShape="1">
              <a:gsLst>
                <a:gs pos="0">
                  <a:srgbClr val="62FFFF">
                    <a:alpha val="0"/>
                  </a:srgbClr>
                </a:gs>
                <a:gs pos="96842">
                  <a:srgbClr val="62FFFF">
                    <a:alpha val="77000"/>
                  </a:srgbClr>
                </a:gs>
                <a:gs pos="47000">
                  <a:srgbClr val="62FFFF">
                    <a:alpha val="47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1065924" y="2156627"/>
            <a:ext cx="2952874" cy="911234"/>
            <a:chOff x="-2286766" y="1764878"/>
            <a:chExt cx="2952874" cy="911234"/>
          </a:xfrm>
        </p:grpSpPr>
        <p:sp>
          <p:nvSpPr>
            <p:cNvPr id="30" name="矩形 29"/>
            <p:cNvSpPr/>
            <p:nvPr/>
          </p:nvSpPr>
          <p:spPr>
            <a:xfrm>
              <a:off x="-2286766" y="2140581"/>
              <a:ext cx="2952874" cy="53553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smtClean="0">
                  <a:solidFill>
                    <a:prstClr val="white">
                      <a:alpha val="80000"/>
                    </a:prstClr>
                  </a:solidFill>
                  <a:latin typeface="Arial"/>
                  <a:ea typeface="微软雅黑"/>
                </a:rPr>
                <a:t>基于用户爱好和行为习惯的定向推荐。基于话题和热门的站内推荐。</a:t>
              </a:r>
              <a:endParaRPr lang="zh-CN" altLang="en-US" sz="1200" dirty="0">
                <a:solidFill>
                  <a:prstClr val="white">
                    <a:alpha val="80000"/>
                  </a:prstClr>
                </a:solidFill>
                <a:latin typeface="Arial"/>
                <a:ea typeface="微软雅黑"/>
              </a:endParaRPr>
            </a:p>
          </p:txBody>
        </p:sp>
        <p:sp>
          <p:nvSpPr>
            <p:cNvPr id="31" name="矩形 30"/>
            <p:cNvSpPr/>
            <p:nvPr/>
          </p:nvSpPr>
          <p:spPr>
            <a:xfrm>
              <a:off x="-580993" y="1764878"/>
              <a:ext cx="704039" cy="396134"/>
            </a:xfrm>
            <a:prstGeom prst="rect">
              <a:avLst/>
            </a:prstGeom>
            <a:noFill/>
          </p:spPr>
          <p:txBody>
            <a:bodyPr wrap="none" rtlCol="0">
              <a:spAutoFit/>
              <a:scene3d>
                <a:camera prst="orthographicFront"/>
                <a:lightRig rig="threePt" dir="t"/>
              </a:scene3d>
              <a:sp3d contourW="12700"/>
            </a:bodyPr>
            <a:lstStyle/>
            <a:p>
              <a:pPr marL="285750" indent="-285750" algn="r">
                <a:lnSpc>
                  <a:spcPct val="120000"/>
                </a:lnSpc>
                <a:buFont typeface="Arial" panose="020B0604020202020204" pitchFamily="34" charset="0"/>
                <a:buChar char="•"/>
              </a:pPr>
              <a:r>
                <a:rPr lang="zh-CN" altLang="en-US" b="1" dirty="0">
                  <a:solidFill>
                    <a:srgbClr val="6600FF"/>
                  </a:solidFill>
                  <a:latin typeface="Arial"/>
                  <a:ea typeface="微软雅黑"/>
                </a:rPr>
                <a:t>推</a:t>
              </a:r>
            </a:p>
          </p:txBody>
        </p:sp>
      </p:grpSp>
      <p:grpSp>
        <p:nvGrpSpPr>
          <p:cNvPr id="32" name="组合 31"/>
          <p:cNvGrpSpPr/>
          <p:nvPr/>
        </p:nvGrpSpPr>
        <p:grpSpPr>
          <a:xfrm>
            <a:off x="1065924" y="3899358"/>
            <a:ext cx="2952874" cy="1401943"/>
            <a:chOff x="-2286766" y="1717367"/>
            <a:chExt cx="2952874" cy="1401943"/>
          </a:xfrm>
        </p:grpSpPr>
        <p:sp>
          <p:nvSpPr>
            <p:cNvPr id="33" name="矩形 32"/>
            <p:cNvSpPr/>
            <p:nvPr/>
          </p:nvSpPr>
          <p:spPr>
            <a:xfrm>
              <a:off x="-2286766" y="2140581"/>
              <a:ext cx="2952874" cy="9787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prstClr val="white">
                      <a:alpha val="80000"/>
                    </a:prstClr>
                  </a:solidFill>
                  <a:latin typeface="Arial"/>
                  <a:ea typeface="微软雅黑"/>
                </a:rPr>
                <a:t>热</a:t>
              </a:r>
              <a:r>
                <a:rPr lang="zh-CN" altLang="en-US" sz="1200" dirty="0" smtClean="0">
                  <a:solidFill>
                    <a:prstClr val="white">
                      <a:alpha val="80000"/>
                    </a:prstClr>
                  </a:solidFill>
                  <a:latin typeface="Arial"/>
                  <a:ea typeface="微软雅黑"/>
                </a:rPr>
                <a:t>门浏览以及话题分类浏览。海量的热评和分享内容符合当下人们快节奏的生活规律。发现有趣的热评、好听的歌曲、有趣的人。同时也给用户闲暇时刻放松心情。</a:t>
              </a:r>
              <a:endParaRPr lang="zh-CN" altLang="en-US" sz="1200" dirty="0">
                <a:solidFill>
                  <a:prstClr val="white">
                    <a:alpha val="80000"/>
                  </a:prstClr>
                </a:solidFill>
                <a:latin typeface="Arial"/>
                <a:ea typeface="微软雅黑"/>
              </a:endParaRPr>
            </a:p>
          </p:txBody>
        </p:sp>
        <p:sp>
          <p:nvSpPr>
            <p:cNvPr id="34" name="矩形 33"/>
            <p:cNvSpPr/>
            <p:nvPr/>
          </p:nvSpPr>
          <p:spPr>
            <a:xfrm>
              <a:off x="-571787" y="1717367"/>
              <a:ext cx="704039" cy="396134"/>
            </a:xfrm>
            <a:prstGeom prst="rect">
              <a:avLst/>
            </a:prstGeom>
            <a:noFill/>
          </p:spPr>
          <p:txBody>
            <a:bodyPr wrap="none" rtlCol="0">
              <a:spAutoFit/>
              <a:scene3d>
                <a:camera prst="orthographicFront"/>
                <a:lightRig rig="threePt" dir="t"/>
              </a:scene3d>
              <a:sp3d contourW="12700"/>
            </a:bodyPr>
            <a:lstStyle/>
            <a:p>
              <a:pPr marL="285750" indent="-285750" algn="r">
                <a:lnSpc>
                  <a:spcPct val="120000"/>
                </a:lnSpc>
                <a:buFont typeface="Arial" panose="020B0604020202020204" pitchFamily="34" charset="0"/>
                <a:buChar char="•"/>
              </a:pPr>
              <a:r>
                <a:rPr lang="zh-CN" altLang="en-US" b="1" dirty="0">
                  <a:solidFill>
                    <a:srgbClr val="6600FF"/>
                  </a:solidFill>
                  <a:latin typeface="Arial"/>
                  <a:ea typeface="微软雅黑"/>
                </a:rPr>
                <a:t>阅</a:t>
              </a:r>
            </a:p>
          </p:txBody>
        </p:sp>
      </p:grpSp>
      <p:grpSp>
        <p:nvGrpSpPr>
          <p:cNvPr id="35" name="组合 34"/>
          <p:cNvGrpSpPr/>
          <p:nvPr/>
        </p:nvGrpSpPr>
        <p:grpSpPr>
          <a:xfrm>
            <a:off x="8241424" y="2179706"/>
            <a:ext cx="2952874" cy="1109754"/>
            <a:chOff x="-2286766" y="1787957"/>
            <a:chExt cx="2952874" cy="1109754"/>
          </a:xfrm>
        </p:grpSpPr>
        <p:sp>
          <p:nvSpPr>
            <p:cNvPr id="36" name="矩形 35"/>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搜索热评，搜索歌曲，搜索用户。</a:t>
              </a:r>
              <a:endParaRPr lang="en-US" altLang="zh-CN" sz="1200" dirty="0" smtClean="0">
                <a:solidFill>
                  <a:prstClr val="white">
                    <a:alpha val="80000"/>
                  </a:prstClr>
                </a:solidFill>
                <a:latin typeface="Arial"/>
                <a:ea typeface="微软雅黑"/>
              </a:endParaRPr>
            </a:p>
            <a:p>
              <a:pPr>
                <a:lnSpc>
                  <a:spcPct val="120000"/>
                </a:lnSpc>
              </a:pPr>
              <a:r>
                <a:rPr lang="zh-CN" altLang="en-US" sz="1200" dirty="0">
                  <a:solidFill>
                    <a:prstClr val="white">
                      <a:alpha val="80000"/>
                    </a:prstClr>
                  </a:solidFill>
                  <a:latin typeface="Arial"/>
                  <a:ea typeface="微软雅黑"/>
                </a:rPr>
                <a:t>基</a:t>
              </a:r>
              <a:r>
                <a:rPr lang="zh-CN" altLang="en-US" sz="1200" dirty="0" smtClean="0">
                  <a:solidFill>
                    <a:prstClr val="white">
                      <a:alpha val="80000"/>
                    </a:prstClr>
                  </a:solidFill>
                  <a:latin typeface="Arial"/>
                  <a:ea typeface="微软雅黑"/>
                </a:rPr>
                <a:t>于全网歌曲的源搜索，让你听见动听的声音。</a:t>
              </a:r>
              <a:endParaRPr lang="zh-CN" altLang="en-US" sz="1200" dirty="0">
                <a:solidFill>
                  <a:prstClr val="white">
                    <a:alpha val="80000"/>
                  </a:prstClr>
                </a:solidFill>
                <a:latin typeface="Arial"/>
                <a:ea typeface="微软雅黑"/>
              </a:endParaRPr>
            </a:p>
          </p:txBody>
        </p:sp>
        <p:sp>
          <p:nvSpPr>
            <p:cNvPr id="37" name="矩形 36"/>
            <p:cNvSpPr/>
            <p:nvPr/>
          </p:nvSpPr>
          <p:spPr>
            <a:xfrm>
              <a:off x="-2286766" y="1787957"/>
              <a:ext cx="704039" cy="396134"/>
            </a:xfrm>
            <a:prstGeom prst="rect">
              <a:avLst/>
            </a:prstGeom>
            <a:noFill/>
          </p:spPr>
          <p:txBody>
            <a:bodyPr wrap="none" rtlCol="0">
              <a:spAutoFit/>
              <a:scene3d>
                <a:camera prst="orthographicFront"/>
                <a:lightRig rig="threePt" dir="t"/>
              </a:scene3d>
              <a:sp3d contourW="12700"/>
            </a:bodyPr>
            <a:lstStyle/>
            <a:p>
              <a:pPr indent="-285750" algn="r">
                <a:lnSpc>
                  <a:spcPct val="120000"/>
                </a:lnSpc>
                <a:buFont typeface="Arial" panose="020B0604020202020204" pitchFamily="34" charset="0"/>
                <a:buChar char="•"/>
              </a:pPr>
              <a:r>
                <a:rPr lang="zh-CN" altLang="en-US" b="1" dirty="0">
                  <a:solidFill>
                    <a:srgbClr val="6600FF"/>
                  </a:solidFill>
                  <a:latin typeface="Arial"/>
                  <a:ea typeface="微软雅黑"/>
                </a:rPr>
                <a:t>搜</a:t>
              </a:r>
            </a:p>
          </p:txBody>
        </p:sp>
      </p:grpSp>
      <p:grpSp>
        <p:nvGrpSpPr>
          <p:cNvPr id="38" name="组合 37"/>
          <p:cNvGrpSpPr/>
          <p:nvPr/>
        </p:nvGrpSpPr>
        <p:grpSpPr>
          <a:xfrm>
            <a:off x="8241424" y="3969948"/>
            <a:ext cx="2952874" cy="888155"/>
            <a:chOff x="-2286766" y="1787957"/>
            <a:chExt cx="2952874" cy="888155"/>
          </a:xfrm>
        </p:grpSpPr>
        <p:sp>
          <p:nvSpPr>
            <p:cNvPr id="39" name="矩形 38"/>
            <p:cNvSpPr/>
            <p:nvPr/>
          </p:nvSpPr>
          <p:spPr>
            <a:xfrm>
              <a:off x="-2286766" y="2140581"/>
              <a:ext cx="2952874"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消息阅读。好友管理。个人信息设置。</a:t>
              </a:r>
              <a:r>
                <a:rPr lang="zh-CN" altLang="en-US" sz="1200" dirty="0">
                  <a:solidFill>
                    <a:prstClr val="white">
                      <a:alpha val="80000"/>
                    </a:prstClr>
                  </a:solidFill>
                </a:rPr>
                <a:t>用户的私人中</a:t>
              </a:r>
              <a:r>
                <a:rPr lang="zh-CN" altLang="en-US" sz="1200" dirty="0" smtClean="0">
                  <a:solidFill>
                    <a:prstClr val="white">
                      <a:alpha val="80000"/>
                    </a:prstClr>
                  </a:solidFill>
                  <a:latin typeface="Arial"/>
                  <a:ea typeface="微软雅黑"/>
                </a:rPr>
                <a:t>心。</a:t>
              </a:r>
              <a:endParaRPr lang="zh-CN" altLang="en-US" sz="1200" dirty="0">
                <a:solidFill>
                  <a:prstClr val="white">
                    <a:alpha val="80000"/>
                  </a:prstClr>
                </a:solidFill>
                <a:latin typeface="Arial"/>
                <a:ea typeface="微软雅黑"/>
              </a:endParaRPr>
            </a:p>
          </p:txBody>
        </p:sp>
        <p:sp>
          <p:nvSpPr>
            <p:cNvPr id="40" name="矩形 39"/>
            <p:cNvSpPr/>
            <p:nvPr/>
          </p:nvSpPr>
          <p:spPr>
            <a:xfrm>
              <a:off x="-2286766" y="1787957"/>
              <a:ext cx="704039" cy="396134"/>
            </a:xfrm>
            <a:prstGeom prst="rect">
              <a:avLst/>
            </a:prstGeom>
            <a:noFill/>
          </p:spPr>
          <p:txBody>
            <a:bodyPr wrap="none" rtlCol="0">
              <a:spAutoFit/>
              <a:scene3d>
                <a:camera prst="orthographicFront"/>
                <a:lightRig rig="threePt" dir="t"/>
              </a:scene3d>
              <a:sp3d contourW="12700"/>
            </a:bodyPr>
            <a:lstStyle/>
            <a:p>
              <a:pPr indent="-285750" algn="r">
                <a:lnSpc>
                  <a:spcPct val="120000"/>
                </a:lnSpc>
                <a:buFont typeface="Arial" panose="020B0604020202020204" pitchFamily="34" charset="0"/>
                <a:buChar char="•"/>
              </a:pPr>
              <a:r>
                <a:rPr lang="zh-CN" altLang="en-US" b="1" dirty="0">
                  <a:solidFill>
                    <a:srgbClr val="6600FF"/>
                  </a:solidFill>
                  <a:latin typeface="Arial"/>
                  <a:ea typeface="微软雅黑"/>
                </a:rPr>
                <a:t>我</a:t>
              </a: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942" y="2104749"/>
            <a:ext cx="489293" cy="489293"/>
          </a:xfrm>
          <a:prstGeom prst="rect">
            <a:avLst/>
          </a:prstGeom>
        </p:spPr>
      </p:pic>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7282" y="3850322"/>
            <a:ext cx="472250" cy="472250"/>
          </a:xfrm>
          <a:prstGeom prst="rect">
            <a:avLst/>
          </a:prstGeom>
        </p:spPr>
      </p:pic>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45463" y="2074202"/>
            <a:ext cx="450293" cy="450293"/>
          </a:xfrm>
          <a:prstGeom prst="rect">
            <a:avLst/>
          </a:prstGeom>
        </p:spPr>
      </p:pic>
      <p:pic>
        <p:nvPicPr>
          <p:cNvPr id="43" name="图片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45463" y="3872279"/>
            <a:ext cx="450293" cy="450293"/>
          </a:xfrm>
          <a:prstGeom prst="rect">
            <a:avLst/>
          </a:prstGeom>
        </p:spPr>
      </p:pic>
    </p:spTree>
    <p:extLst>
      <p:ext uri="{BB962C8B-B14F-4D97-AF65-F5344CB8AC3E}">
        <p14:creationId xmlns:p14="http://schemas.microsoft.com/office/powerpoint/2010/main" val="22824478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anim calcmode="lin" valueType="num">
                                      <p:cBhvr>
                                        <p:cTn id="8" dur="2000" fill="hold"/>
                                        <p:tgtEl>
                                          <p:spTgt spid="26"/>
                                        </p:tgtEl>
                                        <p:attrNameLst>
                                          <p:attrName>ppt_x</p:attrName>
                                        </p:attrNameLst>
                                      </p:cBhvr>
                                      <p:tavLst>
                                        <p:tav tm="0">
                                          <p:val>
                                            <p:strVal val="#ppt_x"/>
                                          </p:val>
                                        </p:tav>
                                        <p:tav tm="100000">
                                          <p:val>
                                            <p:strVal val="#ppt_x"/>
                                          </p:val>
                                        </p:tav>
                                      </p:tavLst>
                                    </p:anim>
                                    <p:anim calcmode="lin" valueType="num">
                                      <p:cBhvr>
                                        <p:cTn id="9" dur="1800" decel="100000" fill="hold"/>
                                        <p:tgtEl>
                                          <p:spTgt spid="26"/>
                                        </p:tgtEl>
                                        <p:attrNameLst>
                                          <p:attrName>ppt_y</p:attrName>
                                        </p:attrNameLst>
                                      </p:cBhvr>
                                      <p:tavLst>
                                        <p:tav tm="0">
                                          <p:val>
                                            <p:strVal val="#ppt_y+1"/>
                                          </p:val>
                                        </p:tav>
                                        <p:tav tm="100000">
                                          <p:val>
                                            <p:strVal val="#ppt_y-.03"/>
                                          </p:val>
                                        </p:tav>
                                      </p:tavLst>
                                    </p:anim>
                                    <p:anim calcmode="lin" valueType="num">
                                      <p:cBhvr>
                                        <p:cTn id="10" dur="200" accel="100000" fill="hold">
                                          <p:stCondLst>
                                            <p:cond delay="1800"/>
                                          </p:stCondLst>
                                        </p:cTn>
                                        <p:tgtEl>
                                          <p:spTgt spid="26"/>
                                        </p:tgtEl>
                                        <p:attrNameLst>
                                          <p:attrName>ppt_y</p:attrName>
                                        </p:attrNameLst>
                                      </p:cBhvr>
                                      <p:tavLst>
                                        <p:tav tm="0">
                                          <p:val>
                                            <p:strVal val="#ppt_y-.03"/>
                                          </p:val>
                                        </p:tav>
                                        <p:tav tm="100000">
                                          <p:val>
                                            <p:strVal val="#ppt_y"/>
                                          </p:val>
                                        </p:tav>
                                      </p:tavLst>
                                    </p:anim>
                                  </p:childTnLst>
                                </p:cTn>
                              </p:par>
                              <p:par>
                                <p:cTn id="11" presetID="22" presetClass="entr" presetSubtype="4" fill="hold" grpId="0" nodeType="withEffect">
                                  <p:stCondLst>
                                    <p:cond delay="60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800"/>
                                        <p:tgtEl>
                                          <p:spTgt spid="25"/>
                                        </p:tgtEl>
                                      </p:cBhvr>
                                    </p:animEffect>
                                  </p:childTnLst>
                                </p:cTn>
                              </p:par>
                              <p:par>
                                <p:cTn id="14" presetID="22" presetClass="entr" presetSubtype="4" fill="hold" grpId="0" nodeType="withEffect">
                                  <p:stCondLst>
                                    <p:cond delay="80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800"/>
                                        <p:tgtEl>
                                          <p:spTgt spid="24"/>
                                        </p:tgtEl>
                                      </p:cBhvr>
                                    </p:animEffect>
                                  </p:childTnLst>
                                </p:cTn>
                              </p:par>
                              <p:par>
                                <p:cTn id="17" presetID="22" presetClass="entr" presetSubtype="4" fill="hold" grpId="0" nodeType="withEffect">
                                  <p:stCondLst>
                                    <p:cond delay="100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800"/>
                                        <p:tgtEl>
                                          <p:spTgt spid="23"/>
                                        </p:tgtEl>
                                      </p:cBhvr>
                                    </p:animEffect>
                                  </p:childTnLst>
                                </p:cTn>
                              </p:par>
                              <p:par>
                                <p:cTn id="20" presetID="22" presetClass="entr" presetSubtype="4"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800"/>
                                        <p:tgtEl>
                                          <p:spTgt spid="22"/>
                                        </p:tgtEl>
                                      </p:cBhvr>
                                    </p:animEffect>
                                  </p:childTnLst>
                                </p:cTn>
                              </p:par>
                              <p:par>
                                <p:cTn id="23" presetID="22" presetClass="entr" presetSubtype="4" fill="hold" grpId="0" nodeType="withEffect">
                                  <p:stCondLst>
                                    <p:cond delay="140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800"/>
                                        <p:tgtEl>
                                          <p:spTgt spid="21"/>
                                        </p:tgtEl>
                                      </p:cBhvr>
                                    </p:animEffect>
                                  </p:childTnLst>
                                </p:cTn>
                              </p:par>
                              <p:par>
                                <p:cTn id="26" presetID="22" presetClass="entr" presetSubtype="4" fill="hold" grpId="0" nodeType="withEffect">
                                  <p:stCondLst>
                                    <p:cond delay="160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800"/>
                                        <p:tgtEl>
                                          <p:spTgt spid="20"/>
                                        </p:tgtEl>
                                      </p:cBhvr>
                                    </p:animEffect>
                                  </p:childTnLst>
                                </p:cTn>
                              </p:par>
                              <p:par>
                                <p:cTn id="29" presetID="22" presetClass="entr" presetSubtype="4" fill="hold" grpId="0" nodeType="withEffect">
                                  <p:stCondLst>
                                    <p:cond delay="180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800"/>
                                        <p:tgtEl>
                                          <p:spTgt spid="19"/>
                                        </p:tgtEl>
                                      </p:cBhvr>
                                    </p:animEffect>
                                  </p:childTnLst>
                                </p:cTn>
                              </p:par>
                              <p:par>
                                <p:cTn id="32" presetID="22" presetClass="entr" presetSubtype="4" fill="hold" grpId="0" nodeType="withEffect">
                                  <p:stCondLst>
                                    <p:cond delay="200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800"/>
                                        <p:tgtEl>
                                          <p:spTgt spid="18"/>
                                        </p:tgtEl>
                                      </p:cBhvr>
                                    </p:animEffect>
                                  </p:childTnLst>
                                </p:cTn>
                              </p:par>
                              <p:par>
                                <p:cTn id="35" presetID="22" presetClass="entr" presetSubtype="4" fill="hold" grpId="0" nodeType="withEffect">
                                  <p:stCondLst>
                                    <p:cond delay="220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800"/>
                                        <p:tgtEl>
                                          <p:spTgt spid="17"/>
                                        </p:tgtEl>
                                      </p:cBhvr>
                                    </p:animEffect>
                                  </p:childTnLst>
                                </p:cTn>
                              </p:par>
                            </p:childTnLst>
                          </p:cTn>
                        </p:par>
                        <p:par>
                          <p:cTn id="38" fill="hold">
                            <p:stCondLst>
                              <p:cond delay="3000"/>
                            </p:stCondLst>
                            <p:childTnLst>
                              <p:par>
                                <p:cTn id="39" presetID="2" presetClass="entr" presetSubtype="8"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0-#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0-#ppt_w/2"/>
                                          </p:val>
                                        </p:tav>
                                        <p:tav tm="100000">
                                          <p:val>
                                            <p:strVal val="#ppt_x"/>
                                          </p:val>
                                        </p:tav>
                                      </p:tavLst>
                                    </p:anim>
                                    <p:anim calcmode="lin" valueType="num">
                                      <p:cBhvr additive="base">
                                        <p:cTn id="46" dur="500" fill="hold"/>
                                        <p:tgtEl>
                                          <p:spTgt spid="41"/>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1+#ppt_w/2"/>
                                          </p:val>
                                        </p:tav>
                                        <p:tav tm="100000">
                                          <p:val>
                                            <p:strVal val="#ppt_x"/>
                                          </p:val>
                                        </p:tav>
                                      </p:tavLst>
                                    </p:anim>
                                    <p:anim calcmode="lin" valueType="num">
                                      <p:cBhvr additive="base">
                                        <p:cTn id="50" dur="500" fill="hold"/>
                                        <p:tgtEl>
                                          <p:spTgt spid="42"/>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additive="base">
                                        <p:cTn id="53" dur="500" fill="hold"/>
                                        <p:tgtEl>
                                          <p:spTgt spid="43"/>
                                        </p:tgtEl>
                                        <p:attrNameLst>
                                          <p:attrName>ppt_x</p:attrName>
                                        </p:attrNameLst>
                                      </p:cBhvr>
                                      <p:tavLst>
                                        <p:tav tm="0">
                                          <p:val>
                                            <p:strVal val="1+#ppt_w/2"/>
                                          </p:val>
                                        </p:tav>
                                        <p:tav tm="100000">
                                          <p:val>
                                            <p:strVal val="#ppt_x"/>
                                          </p:val>
                                        </p:tav>
                                      </p:tavLst>
                                    </p:anim>
                                    <p:anim calcmode="lin" valueType="num">
                                      <p:cBhvr additive="base">
                                        <p:cTn id="54" dur="500" fill="hold"/>
                                        <p:tgtEl>
                                          <p:spTgt spid="43"/>
                                        </p:tgtEl>
                                        <p:attrNameLst>
                                          <p:attrName>ppt_y</p:attrName>
                                        </p:attrNameLst>
                                      </p:cBhvr>
                                      <p:tavLst>
                                        <p:tav tm="0">
                                          <p:val>
                                            <p:strVal val="#ppt_y"/>
                                          </p:val>
                                        </p:tav>
                                        <p:tav tm="100000">
                                          <p:val>
                                            <p:strVal val="#ppt_y"/>
                                          </p:val>
                                        </p:tav>
                                      </p:tavLst>
                                    </p:anim>
                                  </p:childTnLst>
                                </p:cTn>
                              </p:par>
                            </p:childTnLst>
                          </p:cTn>
                        </p:par>
                        <p:par>
                          <p:cTn id="55" fill="hold">
                            <p:stCondLst>
                              <p:cond delay="3500"/>
                            </p:stCondLst>
                            <p:childTnLst>
                              <p:par>
                                <p:cTn id="56" presetID="2" presetClass="entr" presetSubtype="8" fill="hold" nodeType="after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0-#ppt_w/2"/>
                                          </p:val>
                                        </p:tav>
                                        <p:tav tm="100000">
                                          <p:val>
                                            <p:strVal val="#ppt_x"/>
                                          </p:val>
                                        </p:tav>
                                      </p:tavLst>
                                    </p:anim>
                                    <p:anim calcmode="lin" valueType="num">
                                      <p:cBhvr additive="base">
                                        <p:cTn id="59" dur="500" fill="hold"/>
                                        <p:tgtEl>
                                          <p:spTgt spid="29"/>
                                        </p:tgtEl>
                                        <p:attrNameLst>
                                          <p:attrName>ppt_y</p:attrName>
                                        </p:attrNameLst>
                                      </p:cBhvr>
                                      <p:tavLst>
                                        <p:tav tm="0">
                                          <p:val>
                                            <p:strVal val="#ppt_y"/>
                                          </p:val>
                                        </p:tav>
                                        <p:tav tm="100000">
                                          <p:val>
                                            <p:strVal val="#ppt_y"/>
                                          </p:val>
                                        </p:tav>
                                      </p:tavLst>
                                    </p:anim>
                                  </p:childTnLst>
                                </p:cTn>
                              </p:par>
                              <p:par>
                                <p:cTn id="60" presetID="2" presetClass="entr" presetSubtype="8"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0-#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anim calcmode="lin" valueType="num">
                                      <p:cBhvr additive="base">
                                        <p:cTn id="66" dur="500" fill="hold"/>
                                        <p:tgtEl>
                                          <p:spTgt spid="35"/>
                                        </p:tgtEl>
                                        <p:attrNameLst>
                                          <p:attrName>ppt_x</p:attrName>
                                        </p:attrNameLst>
                                      </p:cBhvr>
                                      <p:tavLst>
                                        <p:tav tm="0">
                                          <p:val>
                                            <p:strVal val="1+#ppt_w/2"/>
                                          </p:val>
                                        </p:tav>
                                        <p:tav tm="100000">
                                          <p:val>
                                            <p:strVal val="#ppt_x"/>
                                          </p:val>
                                        </p:tav>
                                      </p:tavLst>
                                    </p:anim>
                                    <p:anim calcmode="lin" valueType="num">
                                      <p:cBhvr additive="base">
                                        <p:cTn id="67" dur="500" fill="hold"/>
                                        <p:tgtEl>
                                          <p:spTgt spid="35"/>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additive="base">
                                        <p:cTn id="70" dur="500" fill="hold"/>
                                        <p:tgtEl>
                                          <p:spTgt spid="38"/>
                                        </p:tgtEl>
                                        <p:attrNameLst>
                                          <p:attrName>ppt_x</p:attrName>
                                        </p:attrNameLst>
                                      </p:cBhvr>
                                      <p:tavLst>
                                        <p:tav tm="0">
                                          <p:val>
                                            <p:strVal val="1+#ppt_w/2"/>
                                          </p:val>
                                        </p:tav>
                                        <p:tav tm="100000">
                                          <p:val>
                                            <p:strVal val="#ppt_x"/>
                                          </p:val>
                                        </p:tav>
                                      </p:tavLst>
                                    </p:anim>
                                    <p:anim calcmode="lin" valueType="num">
                                      <p:cBhvr additive="base">
                                        <p:cTn id="7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xit" presetSubtype="0" fill="hold" nodeType="clickEffect">
                                  <p:stCondLst>
                                    <p:cond delay="0"/>
                                  </p:stCondLst>
                                  <p:childTnLst>
                                    <p:animEffect transition="out" filter="fade">
                                      <p:cBhvr>
                                        <p:cTn id="75" dur="1000"/>
                                        <p:tgtEl>
                                          <p:spTgt spid="26"/>
                                        </p:tgtEl>
                                      </p:cBhvr>
                                    </p:animEffect>
                                    <p:anim calcmode="lin" valueType="num">
                                      <p:cBhvr>
                                        <p:cTn id="76" dur="1000"/>
                                        <p:tgtEl>
                                          <p:spTgt spid="26"/>
                                        </p:tgtEl>
                                        <p:attrNameLst>
                                          <p:attrName>ppt_x</p:attrName>
                                        </p:attrNameLst>
                                      </p:cBhvr>
                                      <p:tavLst>
                                        <p:tav tm="0">
                                          <p:val>
                                            <p:strVal val="ppt_x"/>
                                          </p:val>
                                        </p:tav>
                                        <p:tav tm="100000">
                                          <p:val>
                                            <p:strVal val="ppt_x"/>
                                          </p:val>
                                        </p:tav>
                                      </p:tavLst>
                                    </p:anim>
                                    <p:anim calcmode="lin" valueType="num">
                                      <p:cBhvr>
                                        <p:cTn id="77" dur="1000"/>
                                        <p:tgtEl>
                                          <p:spTgt spid="26"/>
                                        </p:tgtEl>
                                        <p:attrNameLst>
                                          <p:attrName>ppt_y</p:attrName>
                                        </p:attrNameLst>
                                      </p:cBhvr>
                                      <p:tavLst>
                                        <p:tav tm="0">
                                          <p:val>
                                            <p:strVal val="ppt_y"/>
                                          </p:val>
                                        </p:tav>
                                        <p:tav tm="100000">
                                          <p:val>
                                            <p:strVal val="ppt_y+.1"/>
                                          </p:val>
                                        </p:tav>
                                      </p:tavLst>
                                    </p:anim>
                                    <p:set>
                                      <p:cBhvr>
                                        <p:cTn id="78" dur="1" fill="hold">
                                          <p:stCondLst>
                                            <p:cond delay="999"/>
                                          </p:stCondLst>
                                        </p:cTn>
                                        <p:tgtEl>
                                          <p:spTgt spid="26"/>
                                        </p:tgtEl>
                                        <p:attrNameLst>
                                          <p:attrName>style.visibility</p:attrName>
                                        </p:attrNameLst>
                                      </p:cBhvr>
                                      <p:to>
                                        <p:strVal val="hidden"/>
                                      </p:to>
                                    </p:set>
                                  </p:childTnLst>
                                </p:cTn>
                              </p:par>
                              <p:par>
                                <p:cTn id="79" presetID="42" presetClass="exit" presetSubtype="0" fill="hold" grpId="1" nodeType="withEffect">
                                  <p:stCondLst>
                                    <p:cond delay="0"/>
                                  </p:stCondLst>
                                  <p:childTnLst>
                                    <p:animEffect transition="out" filter="fade">
                                      <p:cBhvr>
                                        <p:cTn id="80" dur="1000"/>
                                        <p:tgtEl>
                                          <p:spTgt spid="25"/>
                                        </p:tgtEl>
                                      </p:cBhvr>
                                    </p:animEffect>
                                    <p:anim calcmode="lin" valueType="num">
                                      <p:cBhvr>
                                        <p:cTn id="81" dur="1000"/>
                                        <p:tgtEl>
                                          <p:spTgt spid="25"/>
                                        </p:tgtEl>
                                        <p:attrNameLst>
                                          <p:attrName>ppt_x</p:attrName>
                                        </p:attrNameLst>
                                      </p:cBhvr>
                                      <p:tavLst>
                                        <p:tav tm="0">
                                          <p:val>
                                            <p:strVal val="ppt_x"/>
                                          </p:val>
                                        </p:tav>
                                        <p:tav tm="100000">
                                          <p:val>
                                            <p:strVal val="ppt_x"/>
                                          </p:val>
                                        </p:tav>
                                      </p:tavLst>
                                    </p:anim>
                                    <p:anim calcmode="lin" valueType="num">
                                      <p:cBhvr>
                                        <p:cTn id="82" dur="1000"/>
                                        <p:tgtEl>
                                          <p:spTgt spid="25"/>
                                        </p:tgtEl>
                                        <p:attrNameLst>
                                          <p:attrName>ppt_y</p:attrName>
                                        </p:attrNameLst>
                                      </p:cBhvr>
                                      <p:tavLst>
                                        <p:tav tm="0">
                                          <p:val>
                                            <p:strVal val="ppt_y"/>
                                          </p:val>
                                        </p:tav>
                                        <p:tav tm="100000">
                                          <p:val>
                                            <p:strVal val="ppt_y+.1"/>
                                          </p:val>
                                        </p:tav>
                                      </p:tavLst>
                                    </p:anim>
                                    <p:set>
                                      <p:cBhvr>
                                        <p:cTn id="83" dur="1" fill="hold">
                                          <p:stCondLst>
                                            <p:cond delay="999"/>
                                          </p:stCondLst>
                                        </p:cTn>
                                        <p:tgtEl>
                                          <p:spTgt spid="25"/>
                                        </p:tgtEl>
                                        <p:attrNameLst>
                                          <p:attrName>style.visibility</p:attrName>
                                        </p:attrNameLst>
                                      </p:cBhvr>
                                      <p:to>
                                        <p:strVal val="hidden"/>
                                      </p:to>
                                    </p:set>
                                  </p:childTnLst>
                                </p:cTn>
                              </p:par>
                              <p:par>
                                <p:cTn id="84" presetID="42" presetClass="exit" presetSubtype="0" fill="hold" grpId="1" nodeType="withEffect">
                                  <p:stCondLst>
                                    <p:cond delay="0"/>
                                  </p:stCondLst>
                                  <p:childTnLst>
                                    <p:animEffect transition="out" filter="fade">
                                      <p:cBhvr>
                                        <p:cTn id="85" dur="1000"/>
                                        <p:tgtEl>
                                          <p:spTgt spid="24"/>
                                        </p:tgtEl>
                                      </p:cBhvr>
                                    </p:animEffect>
                                    <p:anim calcmode="lin" valueType="num">
                                      <p:cBhvr>
                                        <p:cTn id="86" dur="1000"/>
                                        <p:tgtEl>
                                          <p:spTgt spid="24"/>
                                        </p:tgtEl>
                                        <p:attrNameLst>
                                          <p:attrName>ppt_x</p:attrName>
                                        </p:attrNameLst>
                                      </p:cBhvr>
                                      <p:tavLst>
                                        <p:tav tm="0">
                                          <p:val>
                                            <p:strVal val="ppt_x"/>
                                          </p:val>
                                        </p:tav>
                                        <p:tav tm="100000">
                                          <p:val>
                                            <p:strVal val="ppt_x"/>
                                          </p:val>
                                        </p:tav>
                                      </p:tavLst>
                                    </p:anim>
                                    <p:anim calcmode="lin" valueType="num">
                                      <p:cBhvr>
                                        <p:cTn id="87" dur="1000"/>
                                        <p:tgtEl>
                                          <p:spTgt spid="24"/>
                                        </p:tgtEl>
                                        <p:attrNameLst>
                                          <p:attrName>ppt_y</p:attrName>
                                        </p:attrNameLst>
                                      </p:cBhvr>
                                      <p:tavLst>
                                        <p:tav tm="0">
                                          <p:val>
                                            <p:strVal val="ppt_y"/>
                                          </p:val>
                                        </p:tav>
                                        <p:tav tm="100000">
                                          <p:val>
                                            <p:strVal val="ppt_y+.1"/>
                                          </p:val>
                                        </p:tav>
                                      </p:tavLst>
                                    </p:anim>
                                    <p:set>
                                      <p:cBhvr>
                                        <p:cTn id="88" dur="1" fill="hold">
                                          <p:stCondLst>
                                            <p:cond delay="999"/>
                                          </p:stCondLst>
                                        </p:cTn>
                                        <p:tgtEl>
                                          <p:spTgt spid="24"/>
                                        </p:tgtEl>
                                        <p:attrNameLst>
                                          <p:attrName>style.visibility</p:attrName>
                                        </p:attrNameLst>
                                      </p:cBhvr>
                                      <p:to>
                                        <p:strVal val="hidden"/>
                                      </p:to>
                                    </p:set>
                                  </p:childTnLst>
                                </p:cTn>
                              </p:par>
                              <p:par>
                                <p:cTn id="89" presetID="42" presetClass="exit" presetSubtype="0" fill="hold" grpId="1" nodeType="withEffect">
                                  <p:stCondLst>
                                    <p:cond delay="0"/>
                                  </p:stCondLst>
                                  <p:childTnLst>
                                    <p:animEffect transition="out" filter="fade">
                                      <p:cBhvr>
                                        <p:cTn id="90" dur="1000"/>
                                        <p:tgtEl>
                                          <p:spTgt spid="23"/>
                                        </p:tgtEl>
                                      </p:cBhvr>
                                    </p:animEffect>
                                    <p:anim calcmode="lin" valueType="num">
                                      <p:cBhvr>
                                        <p:cTn id="91" dur="1000"/>
                                        <p:tgtEl>
                                          <p:spTgt spid="23"/>
                                        </p:tgtEl>
                                        <p:attrNameLst>
                                          <p:attrName>ppt_x</p:attrName>
                                        </p:attrNameLst>
                                      </p:cBhvr>
                                      <p:tavLst>
                                        <p:tav tm="0">
                                          <p:val>
                                            <p:strVal val="ppt_x"/>
                                          </p:val>
                                        </p:tav>
                                        <p:tav tm="100000">
                                          <p:val>
                                            <p:strVal val="ppt_x"/>
                                          </p:val>
                                        </p:tav>
                                      </p:tavLst>
                                    </p:anim>
                                    <p:anim calcmode="lin" valueType="num">
                                      <p:cBhvr>
                                        <p:cTn id="92" dur="1000"/>
                                        <p:tgtEl>
                                          <p:spTgt spid="23"/>
                                        </p:tgtEl>
                                        <p:attrNameLst>
                                          <p:attrName>ppt_y</p:attrName>
                                        </p:attrNameLst>
                                      </p:cBhvr>
                                      <p:tavLst>
                                        <p:tav tm="0">
                                          <p:val>
                                            <p:strVal val="ppt_y"/>
                                          </p:val>
                                        </p:tav>
                                        <p:tav tm="100000">
                                          <p:val>
                                            <p:strVal val="ppt_y+.1"/>
                                          </p:val>
                                        </p:tav>
                                      </p:tavLst>
                                    </p:anim>
                                    <p:set>
                                      <p:cBhvr>
                                        <p:cTn id="93" dur="1" fill="hold">
                                          <p:stCondLst>
                                            <p:cond delay="999"/>
                                          </p:stCondLst>
                                        </p:cTn>
                                        <p:tgtEl>
                                          <p:spTgt spid="23"/>
                                        </p:tgtEl>
                                        <p:attrNameLst>
                                          <p:attrName>style.visibility</p:attrName>
                                        </p:attrNameLst>
                                      </p:cBhvr>
                                      <p:to>
                                        <p:strVal val="hidden"/>
                                      </p:to>
                                    </p:set>
                                  </p:childTnLst>
                                </p:cTn>
                              </p:par>
                              <p:par>
                                <p:cTn id="94" presetID="42" presetClass="exit" presetSubtype="0" fill="hold" grpId="1" nodeType="withEffect">
                                  <p:stCondLst>
                                    <p:cond delay="0"/>
                                  </p:stCondLst>
                                  <p:childTnLst>
                                    <p:animEffect transition="out" filter="fade">
                                      <p:cBhvr>
                                        <p:cTn id="95" dur="1000"/>
                                        <p:tgtEl>
                                          <p:spTgt spid="22"/>
                                        </p:tgtEl>
                                      </p:cBhvr>
                                    </p:animEffect>
                                    <p:anim calcmode="lin" valueType="num">
                                      <p:cBhvr>
                                        <p:cTn id="96" dur="1000"/>
                                        <p:tgtEl>
                                          <p:spTgt spid="22"/>
                                        </p:tgtEl>
                                        <p:attrNameLst>
                                          <p:attrName>ppt_x</p:attrName>
                                        </p:attrNameLst>
                                      </p:cBhvr>
                                      <p:tavLst>
                                        <p:tav tm="0">
                                          <p:val>
                                            <p:strVal val="ppt_x"/>
                                          </p:val>
                                        </p:tav>
                                        <p:tav tm="100000">
                                          <p:val>
                                            <p:strVal val="ppt_x"/>
                                          </p:val>
                                        </p:tav>
                                      </p:tavLst>
                                    </p:anim>
                                    <p:anim calcmode="lin" valueType="num">
                                      <p:cBhvr>
                                        <p:cTn id="97" dur="1000"/>
                                        <p:tgtEl>
                                          <p:spTgt spid="22"/>
                                        </p:tgtEl>
                                        <p:attrNameLst>
                                          <p:attrName>ppt_y</p:attrName>
                                        </p:attrNameLst>
                                      </p:cBhvr>
                                      <p:tavLst>
                                        <p:tav tm="0">
                                          <p:val>
                                            <p:strVal val="ppt_y"/>
                                          </p:val>
                                        </p:tav>
                                        <p:tav tm="100000">
                                          <p:val>
                                            <p:strVal val="ppt_y+.1"/>
                                          </p:val>
                                        </p:tav>
                                      </p:tavLst>
                                    </p:anim>
                                    <p:set>
                                      <p:cBhvr>
                                        <p:cTn id="98" dur="1" fill="hold">
                                          <p:stCondLst>
                                            <p:cond delay="999"/>
                                          </p:stCondLst>
                                        </p:cTn>
                                        <p:tgtEl>
                                          <p:spTgt spid="22"/>
                                        </p:tgtEl>
                                        <p:attrNameLst>
                                          <p:attrName>style.visibility</p:attrName>
                                        </p:attrNameLst>
                                      </p:cBhvr>
                                      <p:to>
                                        <p:strVal val="hidden"/>
                                      </p:to>
                                    </p:set>
                                  </p:childTnLst>
                                </p:cTn>
                              </p:par>
                              <p:par>
                                <p:cTn id="99" presetID="42" presetClass="exit" presetSubtype="0" fill="hold" grpId="1" nodeType="withEffect">
                                  <p:stCondLst>
                                    <p:cond delay="0"/>
                                  </p:stCondLst>
                                  <p:childTnLst>
                                    <p:animEffect transition="out" filter="fade">
                                      <p:cBhvr>
                                        <p:cTn id="100" dur="1000"/>
                                        <p:tgtEl>
                                          <p:spTgt spid="21"/>
                                        </p:tgtEl>
                                      </p:cBhvr>
                                    </p:animEffect>
                                    <p:anim calcmode="lin" valueType="num">
                                      <p:cBhvr>
                                        <p:cTn id="101" dur="1000"/>
                                        <p:tgtEl>
                                          <p:spTgt spid="21"/>
                                        </p:tgtEl>
                                        <p:attrNameLst>
                                          <p:attrName>ppt_x</p:attrName>
                                        </p:attrNameLst>
                                      </p:cBhvr>
                                      <p:tavLst>
                                        <p:tav tm="0">
                                          <p:val>
                                            <p:strVal val="ppt_x"/>
                                          </p:val>
                                        </p:tav>
                                        <p:tav tm="100000">
                                          <p:val>
                                            <p:strVal val="ppt_x"/>
                                          </p:val>
                                        </p:tav>
                                      </p:tavLst>
                                    </p:anim>
                                    <p:anim calcmode="lin" valueType="num">
                                      <p:cBhvr>
                                        <p:cTn id="102" dur="1000"/>
                                        <p:tgtEl>
                                          <p:spTgt spid="21"/>
                                        </p:tgtEl>
                                        <p:attrNameLst>
                                          <p:attrName>ppt_y</p:attrName>
                                        </p:attrNameLst>
                                      </p:cBhvr>
                                      <p:tavLst>
                                        <p:tav tm="0">
                                          <p:val>
                                            <p:strVal val="ppt_y"/>
                                          </p:val>
                                        </p:tav>
                                        <p:tav tm="100000">
                                          <p:val>
                                            <p:strVal val="ppt_y+.1"/>
                                          </p:val>
                                        </p:tav>
                                      </p:tavLst>
                                    </p:anim>
                                    <p:set>
                                      <p:cBhvr>
                                        <p:cTn id="103" dur="1" fill="hold">
                                          <p:stCondLst>
                                            <p:cond delay="999"/>
                                          </p:stCondLst>
                                        </p:cTn>
                                        <p:tgtEl>
                                          <p:spTgt spid="21"/>
                                        </p:tgtEl>
                                        <p:attrNameLst>
                                          <p:attrName>style.visibility</p:attrName>
                                        </p:attrNameLst>
                                      </p:cBhvr>
                                      <p:to>
                                        <p:strVal val="hidden"/>
                                      </p:to>
                                    </p:set>
                                  </p:childTnLst>
                                </p:cTn>
                              </p:par>
                              <p:par>
                                <p:cTn id="104" presetID="42" presetClass="exit" presetSubtype="0" fill="hold" grpId="1" nodeType="withEffect">
                                  <p:stCondLst>
                                    <p:cond delay="0"/>
                                  </p:stCondLst>
                                  <p:childTnLst>
                                    <p:animEffect transition="out" filter="fade">
                                      <p:cBhvr>
                                        <p:cTn id="105" dur="1000"/>
                                        <p:tgtEl>
                                          <p:spTgt spid="20"/>
                                        </p:tgtEl>
                                      </p:cBhvr>
                                    </p:animEffect>
                                    <p:anim calcmode="lin" valueType="num">
                                      <p:cBhvr>
                                        <p:cTn id="106" dur="1000"/>
                                        <p:tgtEl>
                                          <p:spTgt spid="20"/>
                                        </p:tgtEl>
                                        <p:attrNameLst>
                                          <p:attrName>ppt_x</p:attrName>
                                        </p:attrNameLst>
                                      </p:cBhvr>
                                      <p:tavLst>
                                        <p:tav tm="0">
                                          <p:val>
                                            <p:strVal val="ppt_x"/>
                                          </p:val>
                                        </p:tav>
                                        <p:tav tm="100000">
                                          <p:val>
                                            <p:strVal val="ppt_x"/>
                                          </p:val>
                                        </p:tav>
                                      </p:tavLst>
                                    </p:anim>
                                    <p:anim calcmode="lin" valueType="num">
                                      <p:cBhvr>
                                        <p:cTn id="107" dur="1000"/>
                                        <p:tgtEl>
                                          <p:spTgt spid="20"/>
                                        </p:tgtEl>
                                        <p:attrNameLst>
                                          <p:attrName>ppt_y</p:attrName>
                                        </p:attrNameLst>
                                      </p:cBhvr>
                                      <p:tavLst>
                                        <p:tav tm="0">
                                          <p:val>
                                            <p:strVal val="ppt_y"/>
                                          </p:val>
                                        </p:tav>
                                        <p:tav tm="100000">
                                          <p:val>
                                            <p:strVal val="ppt_y+.1"/>
                                          </p:val>
                                        </p:tav>
                                      </p:tavLst>
                                    </p:anim>
                                    <p:set>
                                      <p:cBhvr>
                                        <p:cTn id="108" dur="1" fill="hold">
                                          <p:stCondLst>
                                            <p:cond delay="999"/>
                                          </p:stCondLst>
                                        </p:cTn>
                                        <p:tgtEl>
                                          <p:spTgt spid="20"/>
                                        </p:tgtEl>
                                        <p:attrNameLst>
                                          <p:attrName>style.visibility</p:attrName>
                                        </p:attrNameLst>
                                      </p:cBhvr>
                                      <p:to>
                                        <p:strVal val="hidden"/>
                                      </p:to>
                                    </p:set>
                                  </p:childTnLst>
                                </p:cTn>
                              </p:par>
                              <p:par>
                                <p:cTn id="109" presetID="42" presetClass="exit" presetSubtype="0" fill="hold" grpId="1" nodeType="withEffect">
                                  <p:stCondLst>
                                    <p:cond delay="0"/>
                                  </p:stCondLst>
                                  <p:childTnLst>
                                    <p:animEffect transition="out" filter="fade">
                                      <p:cBhvr>
                                        <p:cTn id="110" dur="1000"/>
                                        <p:tgtEl>
                                          <p:spTgt spid="19"/>
                                        </p:tgtEl>
                                      </p:cBhvr>
                                    </p:animEffect>
                                    <p:anim calcmode="lin" valueType="num">
                                      <p:cBhvr>
                                        <p:cTn id="111" dur="1000"/>
                                        <p:tgtEl>
                                          <p:spTgt spid="19"/>
                                        </p:tgtEl>
                                        <p:attrNameLst>
                                          <p:attrName>ppt_x</p:attrName>
                                        </p:attrNameLst>
                                      </p:cBhvr>
                                      <p:tavLst>
                                        <p:tav tm="0">
                                          <p:val>
                                            <p:strVal val="ppt_x"/>
                                          </p:val>
                                        </p:tav>
                                        <p:tav tm="100000">
                                          <p:val>
                                            <p:strVal val="ppt_x"/>
                                          </p:val>
                                        </p:tav>
                                      </p:tavLst>
                                    </p:anim>
                                    <p:anim calcmode="lin" valueType="num">
                                      <p:cBhvr>
                                        <p:cTn id="112" dur="1000"/>
                                        <p:tgtEl>
                                          <p:spTgt spid="19"/>
                                        </p:tgtEl>
                                        <p:attrNameLst>
                                          <p:attrName>ppt_y</p:attrName>
                                        </p:attrNameLst>
                                      </p:cBhvr>
                                      <p:tavLst>
                                        <p:tav tm="0">
                                          <p:val>
                                            <p:strVal val="ppt_y"/>
                                          </p:val>
                                        </p:tav>
                                        <p:tav tm="100000">
                                          <p:val>
                                            <p:strVal val="ppt_y+.1"/>
                                          </p:val>
                                        </p:tav>
                                      </p:tavLst>
                                    </p:anim>
                                    <p:set>
                                      <p:cBhvr>
                                        <p:cTn id="113" dur="1" fill="hold">
                                          <p:stCondLst>
                                            <p:cond delay="999"/>
                                          </p:stCondLst>
                                        </p:cTn>
                                        <p:tgtEl>
                                          <p:spTgt spid="19"/>
                                        </p:tgtEl>
                                        <p:attrNameLst>
                                          <p:attrName>style.visibility</p:attrName>
                                        </p:attrNameLst>
                                      </p:cBhvr>
                                      <p:to>
                                        <p:strVal val="hidden"/>
                                      </p:to>
                                    </p:set>
                                  </p:childTnLst>
                                </p:cTn>
                              </p:par>
                              <p:par>
                                <p:cTn id="114" presetID="42" presetClass="exit" presetSubtype="0" fill="hold" grpId="1" nodeType="withEffect">
                                  <p:stCondLst>
                                    <p:cond delay="0"/>
                                  </p:stCondLst>
                                  <p:childTnLst>
                                    <p:animEffect transition="out" filter="fade">
                                      <p:cBhvr>
                                        <p:cTn id="115" dur="1000"/>
                                        <p:tgtEl>
                                          <p:spTgt spid="18"/>
                                        </p:tgtEl>
                                      </p:cBhvr>
                                    </p:animEffect>
                                    <p:anim calcmode="lin" valueType="num">
                                      <p:cBhvr>
                                        <p:cTn id="116" dur="1000"/>
                                        <p:tgtEl>
                                          <p:spTgt spid="18"/>
                                        </p:tgtEl>
                                        <p:attrNameLst>
                                          <p:attrName>ppt_x</p:attrName>
                                        </p:attrNameLst>
                                      </p:cBhvr>
                                      <p:tavLst>
                                        <p:tav tm="0">
                                          <p:val>
                                            <p:strVal val="ppt_x"/>
                                          </p:val>
                                        </p:tav>
                                        <p:tav tm="100000">
                                          <p:val>
                                            <p:strVal val="ppt_x"/>
                                          </p:val>
                                        </p:tav>
                                      </p:tavLst>
                                    </p:anim>
                                    <p:anim calcmode="lin" valueType="num">
                                      <p:cBhvr>
                                        <p:cTn id="117" dur="1000"/>
                                        <p:tgtEl>
                                          <p:spTgt spid="18"/>
                                        </p:tgtEl>
                                        <p:attrNameLst>
                                          <p:attrName>ppt_y</p:attrName>
                                        </p:attrNameLst>
                                      </p:cBhvr>
                                      <p:tavLst>
                                        <p:tav tm="0">
                                          <p:val>
                                            <p:strVal val="ppt_y"/>
                                          </p:val>
                                        </p:tav>
                                        <p:tav tm="100000">
                                          <p:val>
                                            <p:strVal val="ppt_y+.1"/>
                                          </p:val>
                                        </p:tav>
                                      </p:tavLst>
                                    </p:anim>
                                    <p:set>
                                      <p:cBhvr>
                                        <p:cTn id="118" dur="1" fill="hold">
                                          <p:stCondLst>
                                            <p:cond delay="999"/>
                                          </p:stCondLst>
                                        </p:cTn>
                                        <p:tgtEl>
                                          <p:spTgt spid="18"/>
                                        </p:tgtEl>
                                        <p:attrNameLst>
                                          <p:attrName>style.visibility</p:attrName>
                                        </p:attrNameLst>
                                      </p:cBhvr>
                                      <p:to>
                                        <p:strVal val="hidden"/>
                                      </p:to>
                                    </p:set>
                                  </p:childTnLst>
                                </p:cTn>
                              </p:par>
                              <p:par>
                                <p:cTn id="119" presetID="42" presetClass="exit" presetSubtype="0" fill="hold" grpId="1" nodeType="withEffect">
                                  <p:stCondLst>
                                    <p:cond delay="0"/>
                                  </p:stCondLst>
                                  <p:childTnLst>
                                    <p:animEffect transition="out" filter="fade">
                                      <p:cBhvr>
                                        <p:cTn id="120" dur="1000"/>
                                        <p:tgtEl>
                                          <p:spTgt spid="17"/>
                                        </p:tgtEl>
                                      </p:cBhvr>
                                    </p:animEffect>
                                    <p:anim calcmode="lin" valueType="num">
                                      <p:cBhvr>
                                        <p:cTn id="121" dur="1000"/>
                                        <p:tgtEl>
                                          <p:spTgt spid="17"/>
                                        </p:tgtEl>
                                        <p:attrNameLst>
                                          <p:attrName>ppt_x</p:attrName>
                                        </p:attrNameLst>
                                      </p:cBhvr>
                                      <p:tavLst>
                                        <p:tav tm="0">
                                          <p:val>
                                            <p:strVal val="ppt_x"/>
                                          </p:val>
                                        </p:tav>
                                        <p:tav tm="100000">
                                          <p:val>
                                            <p:strVal val="ppt_x"/>
                                          </p:val>
                                        </p:tav>
                                      </p:tavLst>
                                    </p:anim>
                                    <p:anim calcmode="lin" valueType="num">
                                      <p:cBhvr>
                                        <p:cTn id="122" dur="1000"/>
                                        <p:tgtEl>
                                          <p:spTgt spid="17"/>
                                        </p:tgtEl>
                                        <p:attrNameLst>
                                          <p:attrName>ppt_y</p:attrName>
                                        </p:attrNameLst>
                                      </p:cBhvr>
                                      <p:tavLst>
                                        <p:tav tm="0">
                                          <p:val>
                                            <p:strVal val="ppt_y"/>
                                          </p:val>
                                        </p:tav>
                                        <p:tav tm="100000">
                                          <p:val>
                                            <p:strVal val="ppt_y+.1"/>
                                          </p:val>
                                        </p:tav>
                                      </p:tavLst>
                                    </p:anim>
                                    <p:set>
                                      <p:cBhvr>
                                        <p:cTn id="123" dur="1" fill="hold">
                                          <p:stCondLst>
                                            <p:cond delay="999"/>
                                          </p:stCondLst>
                                        </p:cTn>
                                        <p:tgtEl>
                                          <p:spTgt spid="17"/>
                                        </p:tgtEl>
                                        <p:attrNameLst>
                                          <p:attrName>style.visibility</p:attrName>
                                        </p:attrNameLst>
                                      </p:cBhvr>
                                      <p:to>
                                        <p:strVal val="hidden"/>
                                      </p:to>
                                    </p:set>
                                  </p:childTnLst>
                                </p:cTn>
                              </p:par>
                              <p:par>
                                <p:cTn id="124" presetID="42" presetClass="exit" presetSubtype="0" fill="hold" nodeType="withEffect">
                                  <p:stCondLst>
                                    <p:cond delay="0"/>
                                  </p:stCondLst>
                                  <p:childTnLst>
                                    <p:animEffect transition="out" filter="fade">
                                      <p:cBhvr>
                                        <p:cTn id="125" dur="1000"/>
                                        <p:tgtEl>
                                          <p:spTgt spid="41"/>
                                        </p:tgtEl>
                                      </p:cBhvr>
                                    </p:animEffect>
                                    <p:anim calcmode="lin" valueType="num">
                                      <p:cBhvr>
                                        <p:cTn id="126" dur="1000"/>
                                        <p:tgtEl>
                                          <p:spTgt spid="41"/>
                                        </p:tgtEl>
                                        <p:attrNameLst>
                                          <p:attrName>ppt_x</p:attrName>
                                        </p:attrNameLst>
                                      </p:cBhvr>
                                      <p:tavLst>
                                        <p:tav tm="0">
                                          <p:val>
                                            <p:strVal val="ppt_x"/>
                                          </p:val>
                                        </p:tav>
                                        <p:tav tm="100000">
                                          <p:val>
                                            <p:strVal val="ppt_x"/>
                                          </p:val>
                                        </p:tav>
                                      </p:tavLst>
                                    </p:anim>
                                    <p:anim calcmode="lin" valueType="num">
                                      <p:cBhvr>
                                        <p:cTn id="127" dur="1000"/>
                                        <p:tgtEl>
                                          <p:spTgt spid="41"/>
                                        </p:tgtEl>
                                        <p:attrNameLst>
                                          <p:attrName>ppt_y</p:attrName>
                                        </p:attrNameLst>
                                      </p:cBhvr>
                                      <p:tavLst>
                                        <p:tav tm="0">
                                          <p:val>
                                            <p:strVal val="ppt_y"/>
                                          </p:val>
                                        </p:tav>
                                        <p:tav tm="100000">
                                          <p:val>
                                            <p:strVal val="ppt_y+.1"/>
                                          </p:val>
                                        </p:tav>
                                      </p:tavLst>
                                    </p:anim>
                                    <p:set>
                                      <p:cBhvr>
                                        <p:cTn id="128" dur="1" fill="hold">
                                          <p:stCondLst>
                                            <p:cond delay="999"/>
                                          </p:stCondLst>
                                        </p:cTn>
                                        <p:tgtEl>
                                          <p:spTgt spid="41"/>
                                        </p:tgtEl>
                                        <p:attrNameLst>
                                          <p:attrName>style.visibility</p:attrName>
                                        </p:attrNameLst>
                                      </p:cBhvr>
                                      <p:to>
                                        <p:strVal val="hidden"/>
                                      </p:to>
                                    </p:set>
                                  </p:childTnLst>
                                </p:cTn>
                              </p:par>
                              <p:par>
                                <p:cTn id="129" presetID="42" presetClass="exit" presetSubtype="0" fill="hold" nodeType="withEffect">
                                  <p:stCondLst>
                                    <p:cond delay="0"/>
                                  </p:stCondLst>
                                  <p:childTnLst>
                                    <p:animEffect transition="out" filter="fade">
                                      <p:cBhvr>
                                        <p:cTn id="130" dur="1000"/>
                                        <p:tgtEl>
                                          <p:spTgt spid="42"/>
                                        </p:tgtEl>
                                      </p:cBhvr>
                                    </p:animEffect>
                                    <p:anim calcmode="lin" valueType="num">
                                      <p:cBhvr>
                                        <p:cTn id="131" dur="1000"/>
                                        <p:tgtEl>
                                          <p:spTgt spid="42"/>
                                        </p:tgtEl>
                                        <p:attrNameLst>
                                          <p:attrName>ppt_x</p:attrName>
                                        </p:attrNameLst>
                                      </p:cBhvr>
                                      <p:tavLst>
                                        <p:tav tm="0">
                                          <p:val>
                                            <p:strVal val="ppt_x"/>
                                          </p:val>
                                        </p:tav>
                                        <p:tav tm="100000">
                                          <p:val>
                                            <p:strVal val="ppt_x"/>
                                          </p:val>
                                        </p:tav>
                                      </p:tavLst>
                                    </p:anim>
                                    <p:anim calcmode="lin" valueType="num">
                                      <p:cBhvr>
                                        <p:cTn id="132" dur="1000"/>
                                        <p:tgtEl>
                                          <p:spTgt spid="42"/>
                                        </p:tgtEl>
                                        <p:attrNameLst>
                                          <p:attrName>ppt_y</p:attrName>
                                        </p:attrNameLst>
                                      </p:cBhvr>
                                      <p:tavLst>
                                        <p:tav tm="0">
                                          <p:val>
                                            <p:strVal val="ppt_y"/>
                                          </p:val>
                                        </p:tav>
                                        <p:tav tm="100000">
                                          <p:val>
                                            <p:strVal val="ppt_y+.1"/>
                                          </p:val>
                                        </p:tav>
                                      </p:tavLst>
                                    </p:anim>
                                    <p:set>
                                      <p:cBhvr>
                                        <p:cTn id="133" dur="1" fill="hold">
                                          <p:stCondLst>
                                            <p:cond delay="999"/>
                                          </p:stCondLst>
                                        </p:cTn>
                                        <p:tgtEl>
                                          <p:spTgt spid="42"/>
                                        </p:tgtEl>
                                        <p:attrNameLst>
                                          <p:attrName>style.visibility</p:attrName>
                                        </p:attrNameLst>
                                      </p:cBhvr>
                                      <p:to>
                                        <p:strVal val="hidden"/>
                                      </p:to>
                                    </p:set>
                                  </p:childTnLst>
                                </p:cTn>
                              </p:par>
                              <p:par>
                                <p:cTn id="134" presetID="42" presetClass="exit" presetSubtype="0" fill="hold" nodeType="withEffect">
                                  <p:stCondLst>
                                    <p:cond delay="0"/>
                                  </p:stCondLst>
                                  <p:childTnLst>
                                    <p:animEffect transition="out" filter="fade">
                                      <p:cBhvr>
                                        <p:cTn id="135" dur="1000"/>
                                        <p:tgtEl>
                                          <p:spTgt spid="43"/>
                                        </p:tgtEl>
                                      </p:cBhvr>
                                    </p:animEffect>
                                    <p:anim calcmode="lin" valueType="num">
                                      <p:cBhvr>
                                        <p:cTn id="136" dur="1000"/>
                                        <p:tgtEl>
                                          <p:spTgt spid="43"/>
                                        </p:tgtEl>
                                        <p:attrNameLst>
                                          <p:attrName>ppt_x</p:attrName>
                                        </p:attrNameLst>
                                      </p:cBhvr>
                                      <p:tavLst>
                                        <p:tav tm="0">
                                          <p:val>
                                            <p:strVal val="ppt_x"/>
                                          </p:val>
                                        </p:tav>
                                        <p:tav tm="100000">
                                          <p:val>
                                            <p:strVal val="ppt_x"/>
                                          </p:val>
                                        </p:tav>
                                      </p:tavLst>
                                    </p:anim>
                                    <p:anim calcmode="lin" valueType="num">
                                      <p:cBhvr>
                                        <p:cTn id="137" dur="1000"/>
                                        <p:tgtEl>
                                          <p:spTgt spid="43"/>
                                        </p:tgtEl>
                                        <p:attrNameLst>
                                          <p:attrName>ppt_y</p:attrName>
                                        </p:attrNameLst>
                                      </p:cBhvr>
                                      <p:tavLst>
                                        <p:tav tm="0">
                                          <p:val>
                                            <p:strVal val="ppt_y"/>
                                          </p:val>
                                        </p:tav>
                                        <p:tav tm="100000">
                                          <p:val>
                                            <p:strVal val="ppt_y+.1"/>
                                          </p:val>
                                        </p:tav>
                                      </p:tavLst>
                                    </p:anim>
                                    <p:set>
                                      <p:cBhvr>
                                        <p:cTn id="138" dur="1" fill="hold">
                                          <p:stCondLst>
                                            <p:cond delay="999"/>
                                          </p:stCondLst>
                                        </p:cTn>
                                        <p:tgtEl>
                                          <p:spTgt spid="43"/>
                                        </p:tgtEl>
                                        <p:attrNameLst>
                                          <p:attrName>style.visibility</p:attrName>
                                        </p:attrNameLst>
                                      </p:cBhvr>
                                      <p:to>
                                        <p:strVal val="hidden"/>
                                      </p:to>
                                    </p:set>
                                  </p:childTnLst>
                                </p:cTn>
                              </p:par>
                              <p:par>
                                <p:cTn id="139" presetID="42" presetClass="exit" presetSubtype="0" fill="hold" nodeType="withEffect">
                                  <p:stCondLst>
                                    <p:cond delay="0"/>
                                  </p:stCondLst>
                                  <p:childTnLst>
                                    <p:animEffect transition="out" filter="fade">
                                      <p:cBhvr>
                                        <p:cTn id="140" dur="1000"/>
                                        <p:tgtEl>
                                          <p:spTgt spid="32"/>
                                        </p:tgtEl>
                                      </p:cBhvr>
                                    </p:animEffect>
                                    <p:anim calcmode="lin" valueType="num">
                                      <p:cBhvr>
                                        <p:cTn id="141" dur="1000"/>
                                        <p:tgtEl>
                                          <p:spTgt spid="32"/>
                                        </p:tgtEl>
                                        <p:attrNameLst>
                                          <p:attrName>ppt_x</p:attrName>
                                        </p:attrNameLst>
                                      </p:cBhvr>
                                      <p:tavLst>
                                        <p:tav tm="0">
                                          <p:val>
                                            <p:strVal val="ppt_x"/>
                                          </p:val>
                                        </p:tav>
                                        <p:tav tm="100000">
                                          <p:val>
                                            <p:strVal val="ppt_x"/>
                                          </p:val>
                                        </p:tav>
                                      </p:tavLst>
                                    </p:anim>
                                    <p:anim calcmode="lin" valueType="num">
                                      <p:cBhvr>
                                        <p:cTn id="142" dur="1000"/>
                                        <p:tgtEl>
                                          <p:spTgt spid="32"/>
                                        </p:tgtEl>
                                        <p:attrNameLst>
                                          <p:attrName>ppt_y</p:attrName>
                                        </p:attrNameLst>
                                      </p:cBhvr>
                                      <p:tavLst>
                                        <p:tav tm="0">
                                          <p:val>
                                            <p:strVal val="ppt_y"/>
                                          </p:val>
                                        </p:tav>
                                        <p:tav tm="100000">
                                          <p:val>
                                            <p:strVal val="ppt_y+.1"/>
                                          </p:val>
                                        </p:tav>
                                      </p:tavLst>
                                    </p:anim>
                                    <p:set>
                                      <p:cBhvr>
                                        <p:cTn id="143" dur="1" fill="hold">
                                          <p:stCondLst>
                                            <p:cond delay="999"/>
                                          </p:stCondLst>
                                        </p:cTn>
                                        <p:tgtEl>
                                          <p:spTgt spid="32"/>
                                        </p:tgtEl>
                                        <p:attrNameLst>
                                          <p:attrName>style.visibility</p:attrName>
                                        </p:attrNameLst>
                                      </p:cBhvr>
                                      <p:to>
                                        <p:strVal val="hidden"/>
                                      </p:to>
                                    </p:set>
                                  </p:childTnLst>
                                </p:cTn>
                              </p:par>
                              <p:par>
                                <p:cTn id="144" presetID="42" presetClass="exit" presetSubtype="0" fill="hold" nodeType="withEffect">
                                  <p:stCondLst>
                                    <p:cond delay="0"/>
                                  </p:stCondLst>
                                  <p:childTnLst>
                                    <p:animEffect transition="out" filter="fade">
                                      <p:cBhvr>
                                        <p:cTn id="145" dur="1000"/>
                                        <p:tgtEl>
                                          <p:spTgt spid="35"/>
                                        </p:tgtEl>
                                      </p:cBhvr>
                                    </p:animEffect>
                                    <p:anim calcmode="lin" valueType="num">
                                      <p:cBhvr>
                                        <p:cTn id="146" dur="1000"/>
                                        <p:tgtEl>
                                          <p:spTgt spid="35"/>
                                        </p:tgtEl>
                                        <p:attrNameLst>
                                          <p:attrName>ppt_x</p:attrName>
                                        </p:attrNameLst>
                                      </p:cBhvr>
                                      <p:tavLst>
                                        <p:tav tm="0">
                                          <p:val>
                                            <p:strVal val="ppt_x"/>
                                          </p:val>
                                        </p:tav>
                                        <p:tav tm="100000">
                                          <p:val>
                                            <p:strVal val="ppt_x"/>
                                          </p:val>
                                        </p:tav>
                                      </p:tavLst>
                                    </p:anim>
                                    <p:anim calcmode="lin" valueType="num">
                                      <p:cBhvr>
                                        <p:cTn id="147" dur="1000"/>
                                        <p:tgtEl>
                                          <p:spTgt spid="35"/>
                                        </p:tgtEl>
                                        <p:attrNameLst>
                                          <p:attrName>ppt_y</p:attrName>
                                        </p:attrNameLst>
                                      </p:cBhvr>
                                      <p:tavLst>
                                        <p:tav tm="0">
                                          <p:val>
                                            <p:strVal val="ppt_y"/>
                                          </p:val>
                                        </p:tav>
                                        <p:tav tm="100000">
                                          <p:val>
                                            <p:strVal val="ppt_y+.1"/>
                                          </p:val>
                                        </p:tav>
                                      </p:tavLst>
                                    </p:anim>
                                    <p:set>
                                      <p:cBhvr>
                                        <p:cTn id="148" dur="1" fill="hold">
                                          <p:stCondLst>
                                            <p:cond delay="999"/>
                                          </p:stCondLst>
                                        </p:cTn>
                                        <p:tgtEl>
                                          <p:spTgt spid="35"/>
                                        </p:tgtEl>
                                        <p:attrNameLst>
                                          <p:attrName>style.visibility</p:attrName>
                                        </p:attrNameLst>
                                      </p:cBhvr>
                                      <p:to>
                                        <p:strVal val="hidden"/>
                                      </p:to>
                                    </p:set>
                                  </p:childTnLst>
                                </p:cTn>
                              </p:par>
                              <p:par>
                                <p:cTn id="149" presetID="42" presetClass="exit" presetSubtype="0" fill="hold" nodeType="withEffect">
                                  <p:stCondLst>
                                    <p:cond delay="0"/>
                                  </p:stCondLst>
                                  <p:childTnLst>
                                    <p:animEffect transition="out" filter="fade">
                                      <p:cBhvr>
                                        <p:cTn id="150" dur="1000"/>
                                        <p:tgtEl>
                                          <p:spTgt spid="38"/>
                                        </p:tgtEl>
                                      </p:cBhvr>
                                    </p:animEffect>
                                    <p:anim calcmode="lin" valueType="num">
                                      <p:cBhvr>
                                        <p:cTn id="151" dur="1000"/>
                                        <p:tgtEl>
                                          <p:spTgt spid="38"/>
                                        </p:tgtEl>
                                        <p:attrNameLst>
                                          <p:attrName>ppt_x</p:attrName>
                                        </p:attrNameLst>
                                      </p:cBhvr>
                                      <p:tavLst>
                                        <p:tav tm="0">
                                          <p:val>
                                            <p:strVal val="ppt_x"/>
                                          </p:val>
                                        </p:tav>
                                        <p:tav tm="100000">
                                          <p:val>
                                            <p:strVal val="ppt_x"/>
                                          </p:val>
                                        </p:tav>
                                      </p:tavLst>
                                    </p:anim>
                                    <p:anim calcmode="lin" valueType="num">
                                      <p:cBhvr>
                                        <p:cTn id="152" dur="1000"/>
                                        <p:tgtEl>
                                          <p:spTgt spid="38"/>
                                        </p:tgtEl>
                                        <p:attrNameLst>
                                          <p:attrName>ppt_y</p:attrName>
                                        </p:attrNameLst>
                                      </p:cBhvr>
                                      <p:tavLst>
                                        <p:tav tm="0">
                                          <p:val>
                                            <p:strVal val="ppt_y"/>
                                          </p:val>
                                        </p:tav>
                                        <p:tav tm="100000">
                                          <p:val>
                                            <p:strVal val="ppt_y+.1"/>
                                          </p:val>
                                        </p:tav>
                                      </p:tavLst>
                                    </p:anim>
                                    <p:set>
                                      <p:cBhvr>
                                        <p:cTn id="153" dur="1" fill="hold">
                                          <p:stCondLst>
                                            <p:cond delay="9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520218" y="418450"/>
            <a:ext cx="5658081" cy="760635"/>
            <a:chOff x="520218" y="418450"/>
            <a:chExt cx="5658081" cy="760635"/>
          </a:xfrm>
        </p:grpSpPr>
        <p:sp>
          <p:nvSpPr>
            <p:cNvPr id="24"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301959" y="418450"/>
              <a:ext cx="4876340" cy="760635"/>
              <a:chOff x="1292231" y="418450"/>
              <a:chExt cx="4876340" cy="760635"/>
            </a:xfrm>
          </p:grpSpPr>
          <p:sp>
            <p:nvSpPr>
              <p:cNvPr id="27" name="文本框 26"/>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800" b="1" i="0" u="none" strike="noStrike" kern="1200" cap="none" spc="0" normalizeH="0" baseline="0" noProof="0" dirty="0" smtClean="0">
                    <a:ln>
                      <a:noFill/>
                    </a:ln>
                    <a:solidFill>
                      <a:srgbClr val="62FFFF"/>
                    </a:solidFill>
                    <a:effectLst/>
                    <a:uLnTx/>
                    <a:uFillTx/>
                    <a:latin typeface="微软雅黑"/>
                    <a:ea typeface="微软雅黑"/>
                    <a:cs typeface="+mn-cs"/>
                  </a:rPr>
                  <a:t>我们要做的是</a:t>
                </a:r>
                <a:r>
                  <a:rPr lang="en-US" altLang="zh-CN" sz="2800" b="1" dirty="0">
                    <a:solidFill>
                      <a:srgbClr val="62FFFF"/>
                    </a:solidFill>
                    <a:latin typeface="微软雅黑"/>
                    <a:ea typeface="微软雅黑"/>
                  </a:rPr>
                  <a:t>——</a:t>
                </a:r>
                <a:endParaRPr kumimoji="0" lang="zh-CN" altLang="en-US" sz="28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28" name="文本框 27"/>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基于音乐热评的社交平台设计与开</a:t>
                </a:r>
                <a:r>
                  <a:rPr lang="zh-CN" altLang="en-US" sz="1200" dirty="0" smtClean="0">
                    <a:solidFill>
                      <a:schemeClr val="bg1"/>
                    </a:solidFill>
                    <a:latin typeface="Agency FB" panose="020B0503020202020204" pitchFamily="34" charset="0"/>
                    <a:ea typeface="+mj-ea"/>
                  </a:rPr>
                  <a:t>发的方案</a:t>
                </a:r>
                <a:endParaRPr lang="zh-CN" altLang="en-US" sz="1200" dirty="0">
                  <a:solidFill>
                    <a:schemeClr val="bg1"/>
                  </a:solidFill>
                  <a:latin typeface="Agency FB" panose="020B0503020202020204" pitchFamily="34" charset="0"/>
                  <a:ea typeface="+mj-ea"/>
                </a:endParaRPr>
              </a:p>
            </p:txBody>
          </p:sp>
        </p:grpSp>
        <p:sp>
          <p:nvSpPr>
            <p:cNvPr id="26"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9" name="组合 28"/>
          <p:cNvGrpSpPr/>
          <p:nvPr/>
        </p:nvGrpSpPr>
        <p:grpSpPr>
          <a:xfrm>
            <a:off x="1065924" y="2156627"/>
            <a:ext cx="2952874" cy="1576032"/>
            <a:chOff x="-2286766" y="1764878"/>
            <a:chExt cx="2952874" cy="1576032"/>
          </a:xfrm>
        </p:grpSpPr>
        <p:sp>
          <p:nvSpPr>
            <p:cNvPr id="30" name="矩形 29"/>
            <p:cNvSpPr/>
            <p:nvPr/>
          </p:nvSpPr>
          <p:spPr>
            <a:xfrm>
              <a:off x="-2286766" y="2140581"/>
              <a:ext cx="2952874" cy="12003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smtClean="0">
                  <a:solidFill>
                    <a:prstClr val="white">
                      <a:alpha val="80000"/>
                    </a:prstClr>
                  </a:solidFill>
                  <a:latin typeface="Arial"/>
                  <a:ea typeface="微软雅黑"/>
                </a:rPr>
                <a:t>基于用户爱好和行为习惯的定向推荐。基于话题和热门的站内推荐。通过</a:t>
              </a:r>
              <a:r>
                <a:rPr lang="en-US" altLang="zh-CN" sz="1200" dirty="0" smtClean="0">
                  <a:solidFill>
                    <a:prstClr val="white">
                      <a:alpha val="80000"/>
                    </a:prstClr>
                  </a:solidFill>
                </a:rPr>
                <a:t>IKAnalyz -er</a:t>
              </a:r>
              <a:r>
                <a:rPr lang="zh-CN" altLang="en-US" sz="1200" dirty="0" smtClean="0">
                  <a:solidFill>
                    <a:prstClr val="white">
                      <a:alpha val="80000"/>
                    </a:prstClr>
                  </a:solidFill>
                </a:rPr>
                <a:t>我们对评论进行提取分类。利用玻森</a:t>
              </a:r>
              <a:r>
                <a:rPr lang="en-US" altLang="zh-CN" sz="1200" dirty="0" smtClean="0">
                  <a:solidFill>
                    <a:prstClr val="white">
                      <a:alpha val="80000"/>
                    </a:prstClr>
                  </a:solidFill>
                </a:rPr>
                <a:t>NPL</a:t>
              </a:r>
              <a:r>
                <a:rPr lang="zh-CN" altLang="en-US" sz="1200" dirty="0" smtClean="0">
                  <a:solidFill>
                    <a:prstClr val="white">
                      <a:alpha val="80000"/>
                    </a:prstClr>
                  </a:solidFill>
                </a:rPr>
                <a:t>进行情感分析，对于负面因素较多的用户进行正面推荐。</a:t>
              </a:r>
              <a:endParaRPr lang="zh-CN" altLang="en-US" sz="1200" dirty="0">
                <a:solidFill>
                  <a:prstClr val="white">
                    <a:alpha val="80000"/>
                  </a:prstClr>
                </a:solidFill>
                <a:latin typeface="Arial"/>
                <a:ea typeface="微软雅黑"/>
              </a:endParaRPr>
            </a:p>
          </p:txBody>
        </p:sp>
        <p:sp>
          <p:nvSpPr>
            <p:cNvPr id="31" name="矩形 30"/>
            <p:cNvSpPr/>
            <p:nvPr/>
          </p:nvSpPr>
          <p:spPr>
            <a:xfrm>
              <a:off x="-580993" y="1764878"/>
              <a:ext cx="704039" cy="396134"/>
            </a:xfrm>
            <a:prstGeom prst="rect">
              <a:avLst/>
            </a:prstGeom>
            <a:noFill/>
          </p:spPr>
          <p:txBody>
            <a:bodyPr wrap="none" rtlCol="0">
              <a:spAutoFit/>
              <a:scene3d>
                <a:camera prst="orthographicFront"/>
                <a:lightRig rig="threePt" dir="t"/>
              </a:scene3d>
              <a:sp3d contourW="12700"/>
            </a:bodyPr>
            <a:lstStyle/>
            <a:p>
              <a:pPr marL="285750" indent="-285750" algn="r">
                <a:lnSpc>
                  <a:spcPct val="120000"/>
                </a:lnSpc>
                <a:buFont typeface="Arial" panose="020B0604020202020204" pitchFamily="34" charset="0"/>
                <a:buChar char="•"/>
              </a:pPr>
              <a:r>
                <a:rPr lang="zh-CN" altLang="en-US" b="1" dirty="0">
                  <a:solidFill>
                    <a:srgbClr val="6600FF"/>
                  </a:solidFill>
                  <a:latin typeface="Arial"/>
                  <a:ea typeface="微软雅黑"/>
                </a:rPr>
                <a:t>推</a:t>
              </a:r>
            </a:p>
          </p:txBody>
        </p:sp>
      </p:gr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4942" y="2104749"/>
            <a:ext cx="489293" cy="489293"/>
          </a:xfrm>
          <a:prstGeom prst="rect">
            <a:avLst/>
          </a:prstGeom>
        </p:spPr>
      </p:pic>
      <p:pic>
        <p:nvPicPr>
          <p:cNvPr id="19" name="图片 18"/>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900087" y="4302695"/>
            <a:ext cx="996778" cy="996778"/>
          </a:xfrm>
          <a:prstGeom prst="rect">
            <a:avLst/>
          </a:prstGeom>
        </p:spPr>
      </p:pic>
      <p:grpSp>
        <p:nvGrpSpPr>
          <p:cNvPr id="72" name="组合 71"/>
          <p:cNvGrpSpPr/>
          <p:nvPr/>
        </p:nvGrpSpPr>
        <p:grpSpPr>
          <a:xfrm>
            <a:off x="7057682" y="2869266"/>
            <a:ext cx="527221" cy="694040"/>
            <a:chOff x="7057682" y="2869266"/>
            <a:chExt cx="527221" cy="694040"/>
          </a:xfrm>
        </p:grpSpPr>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7682" y="2869266"/>
              <a:ext cx="417041" cy="417041"/>
            </a:xfrm>
            <a:prstGeom prst="rect">
              <a:avLst/>
            </a:prstGeom>
          </p:spPr>
        </p:pic>
        <p:sp>
          <p:nvSpPr>
            <p:cNvPr id="37" name="文本框 36"/>
            <p:cNvSpPr txBox="1"/>
            <p:nvPr/>
          </p:nvSpPr>
          <p:spPr>
            <a:xfrm>
              <a:off x="7057682" y="3286307"/>
              <a:ext cx="527221" cy="276999"/>
            </a:xfrm>
            <a:prstGeom prst="rect">
              <a:avLst/>
            </a:prstGeom>
            <a:noFill/>
          </p:spPr>
          <p:txBody>
            <a:bodyPr wrap="square" rtlCol="0">
              <a:spAutoFit/>
            </a:bodyPr>
            <a:lstStyle/>
            <a:p>
              <a:r>
                <a:rPr lang="zh-CN" altLang="en-US" sz="1200" dirty="0">
                  <a:solidFill>
                    <a:srgbClr val="FFFFFF"/>
                  </a:solidFill>
                </a:rPr>
                <a:t>行为</a:t>
              </a:r>
            </a:p>
          </p:txBody>
        </p:sp>
      </p:grpSp>
      <p:grpSp>
        <p:nvGrpSpPr>
          <p:cNvPr id="73" name="组合 72"/>
          <p:cNvGrpSpPr/>
          <p:nvPr/>
        </p:nvGrpSpPr>
        <p:grpSpPr>
          <a:xfrm>
            <a:off x="8489308" y="2524255"/>
            <a:ext cx="728545" cy="867044"/>
            <a:chOff x="8489308" y="2524255"/>
            <a:chExt cx="728545" cy="867044"/>
          </a:xfrm>
        </p:grpSpPr>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89308" y="2524255"/>
              <a:ext cx="728545" cy="728545"/>
            </a:xfrm>
            <a:prstGeom prst="rect">
              <a:avLst/>
            </a:prstGeom>
          </p:spPr>
        </p:pic>
        <p:sp>
          <p:nvSpPr>
            <p:cNvPr id="38" name="文本框 37"/>
            <p:cNvSpPr txBox="1"/>
            <p:nvPr/>
          </p:nvSpPr>
          <p:spPr>
            <a:xfrm>
              <a:off x="8644294" y="3114300"/>
              <a:ext cx="527221" cy="276999"/>
            </a:xfrm>
            <a:prstGeom prst="rect">
              <a:avLst/>
            </a:prstGeom>
            <a:noFill/>
          </p:spPr>
          <p:txBody>
            <a:bodyPr wrap="square" rtlCol="0">
              <a:spAutoFit/>
            </a:bodyPr>
            <a:lstStyle/>
            <a:p>
              <a:r>
                <a:rPr lang="zh-CN" altLang="en-US" sz="1200" dirty="0" smtClean="0">
                  <a:solidFill>
                    <a:srgbClr val="FFFFFF"/>
                  </a:solidFill>
                </a:rPr>
                <a:t>爱好</a:t>
              </a:r>
              <a:endParaRPr lang="zh-CN" altLang="en-US" sz="1200" dirty="0">
                <a:solidFill>
                  <a:srgbClr val="FFFFFF"/>
                </a:solidFill>
              </a:endParaRPr>
            </a:p>
          </p:txBody>
        </p:sp>
      </p:grpSp>
      <p:grpSp>
        <p:nvGrpSpPr>
          <p:cNvPr id="75" name="组合 74"/>
          <p:cNvGrpSpPr/>
          <p:nvPr/>
        </p:nvGrpSpPr>
        <p:grpSpPr>
          <a:xfrm>
            <a:off x="9831523" y="4302695"/>
            <a:ext cx="543697" cy="865271"/>
            <a:chOff x="9831523" y="4302695"/>
            <a:chExt cx="543697" cy="865271"/>
          </a:xfrm>
        </p:grpSpPr>
        <p:pic>
          <p:nvPicPr>
            <p:cNvPr id="35" name="图片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1523" y="4302695"/>
              <a:ext cx="543697" cy="543697"/>
            </a:xfrm>
            <a:prstGeom prst="rect">
              <a:avLst/>
            </a:prstGeom>
          </p:spPr>
        </p:pic>
        <p:sp>
          <p:nvSpPr>
            <p:cNvPr id="39" name="文本框 38"/>
            <p:cNvSpPr txBox="1"/>
            <p:nvPr/>
          </p:nvSpPr>
          <p:spPr>
            <a:xfrm>
              <a:off x="9847999" y="4890967"/>
              <a:ext cx="527221" cy="276999"/>
            </a:xfrm>
            <a:prstGeom prst="rect">
              <a:avLst/>
            </a:prstGeom>
            <a:noFill/>
          </p:spPr>
          <p:txBody>
            <a:bodyPr wrap="square" rtlCol="0">
              <a:spAutoFit/>
            </a:bodyPr>
            <a:lstStyle/>
            <a:p>
              <a:r>
                <a:rPr lang="zh-CN" altLang="en-US" sz="1200" dirty="0" smtClean="0">
                  <a:solidFill>
                    <a:srgbClr val="FFFFFF"/>
                  </a:solidFill>
                </a:rPr>
                <a:t>特征</a:t>
              </a:r>
              <a:endParaRPr lang="zh-CN" altLang="en-US" sz="1200" dirty="0">
                <a:solidFill>
                  <a:srgbClr val="FFFFFF"/>
                </a:solidFill>
              </a:endParaRPr>
            </a:p>
          </p:txBody>
        </p:sp>
      </p:grpSp>
      <p:sp>
        <p:nvSpPr>
          <p:cNvPr id="41" name="文本框 40"/>
          <p:cNvSpPr txBox="1"/>
          <p:nvPr/>
        </p:nvSpPr>
        <p:spPr>
          <a:xfrm>
            <a:off x="8168320" y="5500567"/>
            <a:ext cx="527221" cy="276999"/>
          </a:xfrm>
          <a:prstGeom prst="rect">
            <a:avLst/>
          </a:prstGeom>
          <a:noFill/>
        </p:spPr>
        <p:txBody>
          <a:bodyPr wrap="square" rtlCol="0">
            <a:spAutoFit/>
          </a:bodyPr>
          <a:lstStyle/>
          <a:p>
            <a:r>
              <a:rPr lang="zh-CN" altLang="en-US" sz="1200" dirty="0" smtClean="0">
                <a:solidFill>
                  <a:srgbClr val="FFFFFF"/>
                </a:solidFill>
              </a:rPr>
              <a:t>用户</a:t>
            </a:r>
            <a:endParaRPr lang="zh-CN" altLang="en-US" sz="1200" dirty="0">
              <a:solidFill>
                <a:srgbClr val="FFFFFF"/>
              </a:solidFill>
            </a:endParaRPr>
          </a:p>
        </p:txBody>
      </p:sp>
      <p:cxnSp>
        <p:nvCxnSpPr>
          <p:cNvPr id="45" name="直接连接符 44"/>
          <p:cNvCxnSpPr/>
          <p:nvPr/>
        </p:nvCxnSpPr>
        <p:spPr>
          <a:xfrm flipH="1" flipV="1">
            <a:off x="7554379" y="3563306"/>
            <a:ext cx="583564" cy="465951"/>
          </a:xfrm>
          <a:prstGeom prst="line">
            <a:avLst/>
          </a:prstGeom>
          <a:ln w="15875" cmpd="sng">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8432965" y="3609869"/>
            <a:ext cx="583564" cy="465951"/>
          </a:xfrm>
          <a:prstGeom prst="line">
            <a:avLst/>
          </a:prstGeom>
          <a:ln w="15875" cmpd="sng">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9021093" y="4391293"/>
            <a:ext cx="583564" cy="465951"/>
          </a:xfrm>
          <a:prstGeom prst="line">
            <a:avLst/>
          </a:prstGeom>
          <a:ln w="15875" cmpd="sng">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5670669" y="4191798"/>
            <a:ext cx="1595534" cy="387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5752246" y="5389962"/>
            <a:ext cx="1587668" cy="387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rot="790593">
            <a:off x="5846514" y="3976065"/>
            <a:ext cx="1107996" cy="369332"/>
          </a:xfrm>
          <a:prstGeom prst="rect">
            <a:avLst/>
          </a:prstGeom>
          <a:noFill/>
        </p:spPr>
        <p:txBody>
          <a:bodyPr wrap="none" rtlCol="0">
            <a:spAutoFit/>
          </a:bodyPr>
          <a:lstStyle/>
          <a:p>
            <a:r>
              <a:rPr lang="zh-CN" altLang="en-US" dirty="0" smtClean="0">
                <a:solidFill>
                  <a:srgbClr val="FFFFFF"/>
                </a:solidFill>
              </a:rPr>
              <a:t>千人千面</a:t>
            </a:r>
            <a:endParaRPr lang="zh-CN" altLang="en-US" dirty="0">
              <a:solidFill>
                <a:srgbClr val="FFFFFF"/>
              </a:solidFill>
            </a:endParaRPr>
          </a:p>
        </p:txBody>
      </p:sp>
      <p:sp>
        <p:nvSpPr>
          <p:cNvPr id="69" name="文本框 68"/>
          <p:cNvSpPr txBox="1"/>
          <p:nvPr/>
        </p:nvSpPr>
        <p:spPr>
          <a:xfrm rot="951309">
            <a:off x="5957660" y="5167966"/>
            <a:ext cx="1107996" cy="369332"/>
          </a:xfrm>
          <a:prstGeom prst="rect">
            <a:avLst/>
          </a:prstGeom>
          <a:noFill/>
        </p:spPr>
        <p:txBody>
          <a:bodyPr wrap="none" rtlCol="0">
            <a:spAutoFit/>
          </a:bodyPr>
          <a:lstStyle/>
          <a:p>
            <a:r>
              <a:rPr lang="zh-CN" altLang="en-US" dirty="0" smtClean="0">
                <a:solidFill>
                  <a:srgbClr val="FFFFFF"/>
                </a:solidFill>
              </a:rPr>
              <a:t>千人一面</a:t>
            </a:r>
            <a:endParaRPr lang="zh-CN" altLang="en-US" dirty="0">
              <a:solidFill>
                <a:srgbClr val="FFFFFF"/>
              </a:solidFill>
            </a:endParaRPr>
          </a:p>
        </p:txBody>
      </p:sp>
      <p:grpSp>
        <p:nvGrpSpPr>
          <p:cNvPr id="76" name="组合 75"/>
          <p:cNvGrpSpPr/>
          <p:nvPr/>
        </p:nvGrpSpPr>
        <p:grpSpPr>
          <a:xfrm>
            <a:off x="4456427" y="3349690"/>
            <a:ext cx="1214242" cy="1091505"/>
            <a:chOff x="4456427" y="3349690"/>
            <a:chExt cx="1214242" cy="1091505"/>
          </a:xfrm>
        </p:grpSpPr>
        <p:sp>
          <p:nvSpPr>
            <p:cNvPr id="65" name="正五边形 64"/>
            <p:cNvSpPr/>
            <p:nvPr/>
          </p:nvSpPr>
          <p:spPr>
            <a:xfrm rot="2458496">
              <a:off x="4488024" y="3349690"/>
              <a:ext cx="1182645" cy="1091505"/>
            </a:xfrm>
            <a:prstGeom prst="pentagon">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4456427" y="3817722"/>
              <a:ext cx="1172116" cy="369332"/>
            </a:xfrm>
            <a:prstGeom prst="rect">
              <a:avLst/>
            </a:prstGeom>
            <a:noFill/>
          </p:spPr>
          <p:txBody>
            <a:bodyPr wrap="none" rtlCol="0">
              <a:spAutoFit/>
            </a:bodyPr>
            <a:lstStyle/>
            <a:p>
              <a:r>
                <a:rPr lang="zh-CN" altLang="en-US" dirty="0">
                  <a:solidFill>
                    <a:schemeClr val="bg1">
                      <a:lumMod val="50000"/>
                    </a:schemeClr>
                  </a:solidFill>
                </a:rPr>
                <a:t>热</a:t>
              </a:r>
              <a:r>
                <a:rPr lang="zh-CN" altLang="en-US" dirty="0" smtClean="0">
                  <a:solidFill>
                    <a:schemeClr val="bg1">
                      <a:lumMod val="50000"/>
                    </a:schemeClr>
                  </a:solidFill>
                </a:rPr>
                <a:t>评</a:t>
              </a:r>
              <a:r>
                <a:rPr lang="en-US" altLang="zh-CN" dirty="0" smtClean="0">
                  <a:solidFill>
                    <a:schemeClr val="bg1">
                      <a:lumMod val="50000"/>
                    </a:schemeClr>
                  </a:solidFill>
                </a:rPr>
                <a:t>/</a:t>
              </a:r>
              <a:r>
                <a:rPr lang="zh-CN" altLang="en-US" dirty="0" smtClean="0">
                  <a:solidFill>
                    <a:schemeClr val="bg1">
                      <a:lumMod val="50000"/>
                    </a:schemeClr>
                  </a:solidFill>
                </a:rPr>
                <a:t>用户</a:t>
              </a:r>
              <a:endParaRPr lang="zh-CN" altLang="en-US" dirty="0">
                <a:solidFill>
                  <a:schemeClr val="bg1">
                    <a:lumMod val="50000"/>
                  </a:schemeClr>
                </a:solidFill>
              </a:endParaRPr>
            </a:p>
          </p:txBody>
        </p:sp>
      </p:grpSp>
      <p:grpSp>
        <p:nvGrpSpPr>
          <p:cNvPr id="77" name="组合 76"/>
          <p:cNvGrpSpPr/>
          <p:nvPr/>
        </p:nvGrpSpPr>
        <p:grpSpPr>
          <a:xfrm>
            <a:off x="4507487" y="4795956"/>
            <a:ext cx="1202111" cy="1091505"/>
            <a:chOff x="4507487" y="4795956"/>
            <a:chExt cx="1202111" cy="1091505"/>
          </a:xfrm>
        </p:grpSpPr>
        <p:sp>
          <p:nvSpPr>
            <p:cNvPr id="67" name="正五边形 66"/>
            <p:cNvSpPr/>
            <p:nvPr/>
          </p:nvSpPr>
          <p:spPr>
            <a:xfrm rot="791937">
              <a:off x="4507487" y="4795956"/>
              <a:ext cx="1182645" cy="1091505"/>
            </a:xfrm>
            <a:prstGeom prst="pentagon">
              <a:avLst/>
            </a:prstGeom>
            <a:no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4537482" y="5205296"/>
              <a:ext cx="1172116" cy="369332"/>
            </a:xfrm>
            <a:prstGeom prst="rect">
              <a:avLst/>
            </a:prstGeom>
            <a:noFill/>
          </p:spPr>
          <p:txBody>
            <a:bodyPr wrap="none" rtlCol="0">
              <a:spAutoFit/>
            </a:bodyPr>
            <a:lstStyle/>
            <a:p>
              <a:r>
                <a:rPr lang="zh-CN" altLang="en-US" dirty="0" smtClean="0">
                  <a:solidFill>
                    <a:schemeClr val="bg1">
                      <a:lumMod val="50000"/>
                    </a:schemeClr>
                  </a:solidFill>
                </a:rPr>
                <a:t>话题</a:t>
              </a:r>
              <a:r>
                <a:rPr lang="en-US" altLang="zh-CN" dirty="0" smtClean="0">
                  <a:solidFill>
                    <a:schemeClr val="bg1">
                      <a:lumMod val="50000"/>
                    </a:schemeClr>
                  </a:solidFill>
                </a:rPr>
                <a:t>/</a:t>
              </a:r>
              <a:r>
                <a:rPr lang="zh-CN" altLang="en-US" dirty="0" smtClean="0">
                  <a:solidFill>
                    <a:schemeClr val="bg1">
                      <a:lumMod val="50000"/>
                    </a:schemeClr>
                  </a:solidFill>
                </a:rPr>
                <a:t>头条</a:t>
              </a:r>
              <a:endParaRPr lang="zh-CN" altLang="en-US" dirty="0">
                <a:solidFill>
                  <a:schemeClr val="bg1">
                    <a:lumMod val="50000"/>
                  </a:schemeClr>
                </a:solidFill>
              </a:endParaRPr>
            </a:p>
          </p:txBody>
        </p:sp>
      </p:grpSp>
    </p:spTree>
    <p:extLst>
      <p:ext uri="{BB962C8B-B14F-4D97-AF65-F5344CB8AC3E}">
        <p14:creationId xmlns:p14="http://schemas.microsoft.com/office/powerpoint/2010/main" val="198799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9"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fill="hold"/>
                                        <p:tgtEl>
                                          <p:spTgt spid="45"/>
                                        </p:tgtEl>
                                        <p:attrNameLst>
                                          <p:attrName>ppt_x</p:attrName>
                                        </p:attrNameLst>
                                      </p:cBhvr>
                                      <p:tavLst>
                                        <p:tav tm="0">
                                          <p:val>
                                            <p:strVal val="0-#ppt_w/2"/>
                                          </p:val>
                                        </p:tav>
                                        <p:tav tm="100000">
                                          <p:val>
                                            <p:strVal val="#ppt_x"/>
                                          </p:val>
                                        </p:tav>
                                      </p:tavLst>
                                    </p:anim>
                                    <p:anim calcmode="lin" valueType="num">
                                      <p:cBhvr additive="base">
                                        <p:cTn id="19" dur="500" fill="hold"/>
                                        <p:tgtEl>
                                          <p:spTgt spid="45"/>
                                        </p:tgtEl>
                                        <p:attrNameLst>
                                          <p:attrName>ppt_y</p:attrName>
                                        </p:attrNameLst>
                                      </p:cBhvr>
                                      <p:tavLst>
                                        <p:tav tm="0">
                                          <p:val>
                                            <p:strVal val="0-#ppt_h/2"/>
                                          </p:val>
                                        </p:tav>
                                        <p:tav tm="100000">
                                          <p:val>
                                            <p:strVal val="#ppt_y"/>
                                          </p:val>
                                        </p:tav>
                                      </p:tavLst>
                                    </p:anim>
                                  </p:childTnLst>
                                </p:cTn>
                              </p:par>
                              <p:par>
                                <p:cTn id="20" presetID="2" presetClass="entr" presetSubtype="9"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0-#ppt_w/2"/>
                                          </p:val>
                                        </p:tav>
                                        <p:tav tm="100000">
                                          <p:val>
                                            <p:strVal val="#ppt_x"/>
                                          </p:val>
                                        </p:tav>
                                      </p:tavLst>
                                    </p:anim>
                                    <p:anim calcmode="lin" valueType="num">
                                      <p:cBhvr additive="base">
                                        <p:cTn id="23" dur="500" fill="hold"/>
                                        <p:tgtEl>
                                          <p:spTgt spid="50"/>
                                        </p:tgtEl>
                                        <p:attrNameLst>
                                          <p:attrName>ppt_y</p:attrName>
                                        </p:attrNameLst>
                                      </p:cBhvr>
                                      <p:tavLst>
                                        <p:tav tm="0">
                                          <p:val>
                                            <p:strVal val="0-#ppt_h/2"/>
                                          </p:val>
                                        </p:tav>
                                        <p:tav tm="100000">
                                          <p:val>
                                            <p:strVal val="#ppt_y"/>
                                          </p:val>
                                        </p:tav>
                                      </p:tavLst>
                                    </p:anim>
                                  </p:childTnLst>
                                </p:cTn>
                              </p:par>
                              <p:par>
                                <p:cTn id="24" presetID="2" presetClass="entr" presetSubtype="9"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 calcmode="lin" valueType="num">
                                      <p:cBhvr additive="base">
                                        <p:cTn id="26" dur="500" fill="hold"/>
                                        <p:tgtEl>
                                          <p:spTgt spid="51"/>
                                        </p:tgtEl>
                                        <p:attrNameLst>
                                          <p:attrName>ppt_x</p:attrName>
                                        </p:attrNameLst>
                                      </p:cBhvr>
                                      <p:tavLst>
                                        <p:tav tm="0">
                                          <p:val>
                                            <p:strVal val="0-#ppt_w/2"/>
                                          </p:val>
                                        </p:tav>
                                        <p:tav tm="100000">
                                          <p:val>
                                            <p:strVal val="#ppt_x"/>
                                          </p:val>
                                        </p:tav>
                                      </p:tavLst>
                                    </p:anim>
                                    <p:anim calcmode="lin" valueType="num">
                                      <p:cBhvr additive="base">
                                        <p:cTn id="27" dur="500" fill="hold"/>
                                        <p:tgtEl>
                                          <p:spTgt spid="51"/>
                                        </p:tgtEl>
                                        <p:attrNameLst>
                                          <p:attrName>ppt_y</p:attrName>
                                        </p:attrNameLst>
                                      </p:cBhvr>
                                      <p:tavLst>
                                        <p:tav tm="0">
                                          <p:val>
                                            <p:strVal val="0-#ppt_h/2"/>
                                          </p:val>
                                        </p:tav>
                                        <p:tav tm="100000">
                                          <p:val>
                                            <p:strVal val="#ppt_y"/>
                                          </p:val>
                                        </p:tav>
                                      </p:tavLst>
                                    </p:anim>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par>
                                <p:cTn id="35" presetID="10"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par>
                                <p:cTn id="48" presetID="10" presetClass="entr" presetSubtype="0" fill="hold"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childTnLst>
                          </p:cTn>
                        </p:par>
                        <p:par>
                          <p:cTn id="51" fill="hold">
                            <p:stCondLst>
                              <p:cond delay="2500"/>
                            </p:stCondLst>
                            <p:childTnLst>
                              <p:par>
                                <p:cTn id="52" presetID="42" presetClass="entr" presetSubtype="0" fill="hold" nodeType="after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1000"/>
                                        <p:tgtEl>
                                          <p:spTgt spid="76"/>
                                        </p:tgtEl>
                                      </p:cBhvr>
                                    </p:animEffect>
                                    <p:anim calcmode="lin" valueType="num">
                                      <p:cBhvr>
                                        <p:cTn id="55" dur="1000" fill="hold"/>
                                        <p:tgtEl>
                                          <p:spTgt spid="76"/>
                                        </p:tgtEl>
                                        <p:attrNameLst>
                                          <p:attrName>ppt_x</p:attrName>
                                        </p:attrNameLst>
                                      </p:cBhvr>
                                      <p:tavLst>
                                        <p:tav tm="0">
                                          <p:val>
                                            <p:strVal val="#ppt_x"/>
                                          </p:val>
                                        </p:tav>
                                        <p:tav tm="100000">
                                          <p:val>
                                            <p:strVal val="#ppt_x"/>
                                          </p:val>
                                        </p:tav>
                                      </p:tavLst>
                                    </p:anim>
                                    <p:anim calcmode="lin" valueType="num">
                                      <p:cBhvr>
                                        <p:cTn id="56" dur="1000" fill="hold"/>
                                        <p:tgtEl>
                                          <p:spTgt spid="7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1000"/>
                                        <p:tgtEl>
                                          <p:spTgt spid="77"/>
                                        </p:tgtEl>
                                      </p:cBhvr>
                                    </p:animEffect>
                                    <p:anim calcmode="lin" valueType="num">
                                      <p:cBhvr>
                                        <p:cTn id="60" dur="1000" fill="hold"/>
                                        <p:tgtEl>
                                          <p:spTgt spid="77"/>
                                        </p:tgtEl>
                                        <p:attrNameLst>
                                          <p:attrName>ppt_x</p:attrName>
                                        </p:attrNameLst>
                                      </p:cBhvr>
                                      <p:tavLst>
                                        <p:tav tm="0">
                                          <p:val>
                                            <p:strVal val="#ppt_x"/>
                                          </p:val>
                                        </p:tav>
                                        <p:tav tm="100000">
                                          <p:val>
                                            <p:strVal val="#ppt_x"/>
                                          </p:val>
                                        </p:tav>
                                      </p:tavLst>
                                    </p:anim>
                                    <p:anim calcmode="lin" valueType="num">
                                      <p:cBhvr>
                                        <p:cTn id="61"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xit" presetSubtype="0" fill="hold" nodeType="clickEffect">
                                  <p:stCondLst>
                                    <p:cond delay="0"/>
                                  </p:stCondLst>
                                  <p:childTnLst>
                                    <p:animEffect transition="out" filter="fade">
                                      <p:cBhvr>
                                        <p:cTn id="65" dur="1000"/>
                                        <p:tgtEl>
                                          <p:spTgt spid="19"/>
                                        </p:tgtEl>
                                      </p:cBhvr>
                                    </p:animEffect>
                                    <p:anim calcmode="lin" valueType="num">
                                      <p:cBhvr>
                                        <p:cTn id="66" dur="1000"/>
                                        <p:tgtEl>
                                          <p:spTgt spid="19"/>
                                        </p:tgtEl>
                                        <p:attrNameLst>
                                          <p:attrName>ppt_x</p:attrName>
                                        </p:attrNameLst>
                                      </p:cBhvr>
                                      <p:tavLst>
                                        <p:tav tm="0">
                                          <p:val>
                                            <p:strVal val="ppt_x"/>
                                          </p:val>
                                        </p:tav>
                                        <p:tav tm="100000">
                                          <p:val>
                                            <p:strVal val="ppt_x"/>
                                          </p:val>
                                        </p:tav>
                                      </p:tavLst>
                                    </p:anim>
                                    <p:anim calcmode="lin" valueType="num">
                                      <p:cBhvr>
                                        <p:cTn id="67" dur="1000"/>
                                        <p:tgtEl>
                                          <p:spTgt spid="19"/>
                                        </p:tgtEl>
                                        <p:attrNameLst>
                                          <p:attrName>ppt_y</p:attrName>
                                        </p:attrNameLst>
                                      </p:cBhvr>
                                      <p:tavLst>
                                        <p:tav tm="0">
                                          <p:val>
                                            <p:strVal val="ppt_y"/>
                                          </p:val>
                                        </p:tav>
                                        <p:tav tm="100000">
                                          <p:val>
                                            <p:strVal val="ppt_y+.1"/>
                                          </p:val>
                                        </p:tav>
                                      </p:tavLst>
                                    </p:anim>
                                    <p:set>
                                      <p:cBhvr>
                                        <p:cTn id="68" dur="1" fill="hold">
                                          <p:stCondLst>
                                            <p:cond delay="999"/>
                                          </p:stCondLst>
                                        </p:cTn>
                                        <p:tgtEl>
                                          <p:spTgt spid="19"/>
                                        </p:tgtEl>
                                        <p:attrNameLst>
                                          <p:attrName>style.visibility</p:attrName>
                                        </p:attrNameLst>
                                      </p:cBhvr>
                                      <p:to>
                                        <p:strVal val="hidden"/>
                                      </p:to>
                                    </p:set>
                                  </p:childTnLst>
                                </p:cTn>
                              </p:par>
                              <p:par>
                                <p:cTn id="69" presetID="42" presetClass="exit" presetSubtype="0" fill="hold" grpId="1" nodeType="withEffect">
                                  <p:stCondLst>
                                    <p:cond delay="0"/>
                                  </p:stCondLst>
                                  <p:childTnLst>
                                    <p:animEffect transition="out" filter="fade">
                                      <p:cBhvr>
                                        <p:cTn id="70" dur="1000"/>
                                        <p:tgtEl>
                                          <p:spTgt spid="41"/>
                                        </p:tgtEl>
                                      </p:cBhvr>
                                    </p:animEffect>
                                    <p:anim calcmode="lin" valueType="num">
                                      <p:cBhvr>
                                        <p:cTn id="71" dur="1000"/>
                                        <p:tgtEl>
                                          <p:spTgt spid="41"/>
                                        </p:tgtEl>
                                        <p:attrNameLst>
                                          <p:attrName>ppt_x</p:attrName>
                                        </p:attrNameLst>
                                      </p:cBhvr>
                                      <p:tavLst>
                                        <p:tav tm="0">
                                          <p:val>
                                            <p:strVal val="ppt_x"/>
                                          </p:val>
                                        </p:tav>
                                        <p:tav tm="100000">
                                          <p:val>
                                            <p:strVal val="ppt_x"/>
                                          </p:val>
                                        </p:tav>
                                      </p:tavLst>
                                    </p:anim>
                                    <p:anim calcmode="lin" valueType="num">
                                      <p:cBhvr>
                                        <p:cTn id="72" dur="1000"/>
                                        <p:tgtEl>
                                          <p:spTgt spid="41"/>
                                        </p:tgtEl>
                                        <p:attrNameLst>
                                          <p:attrName>ppt_y</p:attrName>
                                        </p:attrNameLst>
                                      </p:cBhvr>
                                      <p:tavLst>
                                        <p:tav tm="0">
                                          <p:val>
                                            <p:strVal val="ppt_y"/>
                                          </p:val>
                                        </p:tav>
                                        <p:tav tm="100000">
                                          <p:val>
                                            <p:strVal val="ppt_y+.1"/>
                                          </p:val>
                                        </p:tav>
                                      </p:tavLst>
                                    </p:anim>
                                    <p:set>
                                      <p:cBhvr>
                                        <p:cTn id="73" dur="1" fill="hold">
                                          <p:stCondLst>
                                            <p:cond delay="999"/>
                                          </p:stCondLst>
                                        </p:cTn>
                                        <p:tgtEl>
                                          <p:spTgt spid="41"/>
                                        </p:tgtEl>
                                        <p:attrNameLst>
                                          <p:attrName>style.visibility</p:attrName>
                                        </p:attrNameLst>
                                      </p:cBhvr>
                                      <p:to>
                                        <p:strVal val="hidden"/>
                                      </p:to>
                                    </p:set>
                                  </p:childTnLst>
                                </p:cTn>
                              </p:par>
                              <p:par>
                                <p:cTn id="74" presetID="42" presetClass="exit" presetSubtype="0" fill="hold" nodeType="withEffect">
                                  <p:stCondLst>
                                    <p:cond delay="0"/>
                                  </p:stCondLst>
                                  <p:childTnLst>
                                    <p:animEffect transition="out" filter="fade">
                                      <p:cBhvr>
                                        <p:cTn id="75" dur="1000"/>
                                        <p:tgtEl>
                                          <p:spTgt spid="45"/>
                                        </p:tgtEl>
                                      </p:cBhvr>
                                    </p:animEffect>
                                    <p:anim calcmode="lin" valueType="num">
                                      <p:cBhvr>
                                        <p:cTn id="76" dur="1000"/>
                                        <p:tgtEl>
                                          <p:spTgt spid="45"/>
                                        </p:tgtEl>
                                        <p:attrNameLst>
                                          <p:attrName>ppt_x</p:attrName>
                                        </p:attrNameLst>
                                      </p:cBhvr>
                                      <p:tavLst>
                                        <p:tav tm="0">
                                          <p:val>
                                            <p:strVal val="ppt_x"/>
                                          </p:val>
                                        </p:tav>
                                        <p:tav tm="100000">
                                          <p:val>
                                            <p:strVal val="ppt_x"/>
                                          </p:val>
                                        </p:tav>
                                      </p:tavLst>
                                    </p:anim>
                                    <p:anim calcmode="lin" valueType="num">
                                      <p:cBhvr>
                                        <p:cTn id="77" dur="1000"/>
                                        <p:tgtEl>
                                          <p:spTgt spid="45"/>
                                        </p:tgtEl>
                                        <p:attrNameLst>
                                          <p:attrName>ppt_y</p:attrName>
                                        </p:attrNameLst>
                                      </p:cBhvr>
                                      <p:tavLst>
                                        <p:tav tm="0">
                                          <p:val>
                                            <p:strVal val="ppt_y"/>
                                          </p:val>
                                        </p:tav>
                                        <p:tav tm="100000">
                                          <p:val>
                                            <p:strVal val="ppt_y+.1"/>
                                          </p:val>
                                        </p:tav>
                                      </p:tavLst>
                                    </p:anim>
                                    <p:set>
                                      <p:cBhvr>
                                        <p:cTn id="78" dur="1" fill="hold">
                                          <p:stCondLst>
                                            <p:cond delay="999"/>
                                          </p:stCondLst>
                                        </p:cTn>
                                        <p:tgtEl>
                                          <p:spTgt spid="45"/>
                                        </p:tgtEl>
                                        <p:attrNameLst>
                                          <p:attrName>style.visibility</p:attrName>
                                        </p:attrNameLst>
                                      </p:cBhvr>
                                      <p:to>
                                        <p:strVal val="hidden"/>
                                      </p:to>
                                    </p:set>
                                  </p:childTnLst>
                                </p:cTn>
                              </p:par>
                              <p:par>
                                <p:cTn id="79" presetID="42" presetClass="exit" presetSubtype="0" fill="hold" nodeType="withEffect">
                                  <p:stCondLst>
                                    <p:cond delay="0"/>
                                  </p:stCondLst>
                                  <p:childTnLst>
                                    <p:animEffect transition="out" filter="fade">
                                      <p:cBhvr>
                                        <p:cTn id="80" dur="1000"/>
                                        <p:tgtEl>
                                          <p:spTgt spid="50"/>
                                        </p:tgtEl>
                                      </p:cBhvr>
                                    </p:animEffect>
                                    <p:anim calcmode="lin" valueType="num">
                                      <p:cBhvr>
                                        <p:cTn id="81" dur="1000"/>
                                        <p:tgtEl>
                                          <p:spTgt spid="50"/>
                                        </p:tgtEl>
                                        <p:attrNameLst>
                                          <p:attrName>ppt_x</p:attrName>
                                        </p:attrNameLst>
                                      </p:cBhvr>
                                      <p:tavLst>
                                        <p:tav tm="0">
                                          <p:val>
                                            <p:strVal val="ppt_x"/>
                                          </p:val>
                                        </p:tav>
                                        <p:tav tm="100000">
                                          <p:val>
                                            <p:strVal val="ppt_x"/>
                                          </p:val>
                                        </p:tav>
                                      </p:tavLst>
                                    </p:anim>
                                    <p:anim calcmode="lin" valueType="num">
                                      <p:cBhvr>
                                        <p:cTn id="82" dur="1000"/>
                                        <p:tgtEl>
                                          <p:spTgt spid="50"/>
                                        </p:tgtEl>
                                        <p:attrNameLst>
                                          <p:attrName>ppt_y</p:attrName>
                                        </p:attrNameLst>
                                      </p:cBhvr>
                                      <p:tavLst>
                                        <p:tav tm="0">
                                          <p:val>
                                            <p:strVal val="ppt_y"/>
                                          </p:val>
                                        </p:tav>
                                        <p:tav tm="100000">
                                          <p:val>
                                            <p:strVal val="ppt_y+.1"/>
                                          </p:val>
                                        </p:tav>
                                      </p:tavLst>
                                    </p:anim>
                                    <p:set>
                                      <p:cBhvr>
                                        <p:cTn id="83" dur="1" fill="hold">
                                          <p:stCondLst>
                                            <p:cond delay="999"/>
                                          </p:stCondLst>
                                        </p:cTn>
                                        <p:tgtEl>
                                          <p:spTgt spid="50"/>
                                        </p:tgtEl>
                                        <p:attrNameLst>
                                          <p:attrName>style.visibility</p:attrName>
                                        </p:attrNameLst>
                                      </p:cBhvr>
                                      <p:to>
                                        <p:strVal val="hidden"/>
                                      </p:to>
                                    </p:set>
                                  </p:childTnLst>
                                </p:cTn>
                              </p:par>
                              <p:par>
                                <p:cTn id="84" presetID="42" presetClass="exit" presetSubtype="0" fill="hold" nodeType="withEffect">
                                  <p:stCondLst>
                                    <p:cond delay="0"/>
                                  </p:stCondLst>
                                  <p:childTnLst>
                                    <p:animEffect transition="out" filter="fade">
                                      <p:cBhvr>
                                        <p:cTn id="85" dur="1000"/>
                                        <p:tgtEl>
                                          <p:spTgt spid="51"/>
                                        </p:tgtEl>
                                      </p:cBhvr>
                                    </p:animEffect>
                                    <p:anim calcmode="lin" valueType="num">
                                      <p:cBhvr>
                                        <p:cTn id="86" dur="1000"/>
                                        <p:tgtEl>
                                          <p:spTgt spid="51"/>
                                        </p:tgtEl>
                                        <p:attrNameLst>
                                          <p:attrName>ppt_x</p:attrName>
                                        </p:attrNameLst>
                                      </p:cBhvr>
                                      <p:tavLst>
                                        <p:tav tm="0">
                                          <p:val>
                                            <p:strVal val="ppt_x"/>
                                          </p:val>
                                        </p:tav>
                                        <p:tav tm="100000">
                                          <p:val>
                                            <p:strVal val="ppt_x"/>
                                          </p:val>
                                        </p:tav>
                                      </p:tavLst>
                                    </p:anim>
                                    <p:anim calcmode="lin" valueType="num">
                                      <p:cBhvr>
                                        <p:cTn id="87" dur="1000"/>
                                        <p:tgtEl>
                                          <p:spTgt spid="51"/>
                                        </p:tgtEl>
                                        <p:attrNameLst>
                                          <p:attrName>ppt_y</p:attrName>
                                        </p:attrNameLst>
                                      </p:cBhvr>
                                      <p:tavLst>
                                        <p:tav tm="0">
                                          <p:val>
                                            <p:strVal val="ppt_y"/>
                                          </p:val>
                                        </p:tav>
                                        <p:tav tm="100000">
                                          <p:val>
                                            <p:strVal val="ppt_y+.1"/>
                                          </p:val>
                                        </p:tav>
                                      </p:tavLst>
                                    </p:anim>
                                    <p:set>
                                      <p:cBhvr>
                                        <p:cTn id="88" dur="1" fill="hold">
                                          <p:stCondLst>
                                            <p:cond delay="999"/>
                                          </p:stCondLst>
                                        </p:cTn>
                                        <p:tgtEl>
                                          <p:spTgt spid="51"/>
                                        </p:tgtEl>
                                        <p:attrNameLst>
                                          <p:attrName>style.visibility</p:attrName>
                                        </p:attrNameLst>
                                      </p:cBhvr>
                                      <p:to>
                                        <p:strVal val="hidden"/>
                                      </p:to>
                                    </p:set>
                                  </p:childTnLst>
                                </p:cTn>
                              </p:par>
                              <p:par>
                                <p:cTn id="89" presetID="42" presetClass="exit" presetSubtype="0" fill="hold" nodeType="withEffect">
                                  <p:stCondLst>
                                    <p:cond delay="0"/>
                                  </p:stCondLst>
                                  <p:childTnLst>
                                    <p:animEffect transition="out" filter="fade">
                                      <p:cBhvr>
                                        <p:cTn id="90" dur="1000"/>
                                        <p:tgtEl>
                                          <p:spTgt spid="72"/>
                                        </p:tgtEl>
                                      </p:cBhvr>
                                    </p:animEffect>
                                    <p:anim calcmode="lin" valueType="num">
                                      <p:cBhvr>
                                        <p:cTn id="91" dur="1000"/>
                                        <p:tgtEl>
                                          <p:spTgt spid="72"/>
                                        </p:tgtEl>
                                        <p:attrNameLst>
                                          <p:attrName>ppt_x</p:attrName>
                                        </p:attrNameLst>
                                      </p:cBhvr>
                                      <p:tavLst>
                                        <p:tav tm="0">
                                          <p:val>
                                            <p:strVal val="ppt_x"/>
                                          </p:val>
                                        </p:tav>
                                        <p:tav tm="100000">
                                          <p:val>
                                            <p:strVal val="ppt_x"/>
                                          </p:val>
                                        </p:tav>
                                      </p:tavLst>
                                    </p:anim>
                                    <p:anim calcmode="lin" valueType="num">
                                      <p:cBhvr>
                                        <p:cTn id="92" dur="1000"/>
                                        <p:tgtEl>
                                          <p:spTgt spid="72"/>
                                        </p:tgtEl>
                                        <p:attrNameLst>
                                          <p:attrName>ppt_y</p:attrName>
                                        </p:attrNameLst>
                                      </p:cBhvr>
                                      <p:tavLst>
                                        <p:tav tm="0">
                                          <p:val>
                                            <p:strVal val="ppt_y"/>
                                          </p:val>
                                        </p:tav>
                                        <p:tav tm="100000">
                                          <p:val>
                                            <p:strVal val="ppt_y+.1"/>
                                          </p:val>
                                        </p:tav>
                                      </p:tavLst>
                                    </p:anim>
                                    <p:set>
                                      <p:cBhvr>
                                        <p:cTn id="93" dur="1" fill="hold">
                                          <p:stCondLst>
                                            <p:cond delay="999"/>
                                          </p:stCondLst>
                                        </p:cTn>
                                        <p:tgtEl>
                                          <p:spTgt spid="72"/>
                                        </p:tgtEl>
                                        <p:attrNameLst>
                                          <p:attrName>style.visibility</p:attrName>
                                        </p:attrNameLst>
                                      </p:cBhvr>
                                      <p:to>
                                        <p:strVal val="hidden"/>
                                      </p:to>
                                    </p:set>
                                  </p:childTnLst>
                                </p:cTn>
                              </p:par>
                              <p:par>
                                <p:cTn id="94" presetID="42" presetClass="exit" presetSubtype="0" fill="hold" nodeType="withEffect">
                                  <p:stCondLst>
                                    <p:cond delay="0"/>
                                  </p:stCondLst>
                                  <p:childTnLst>
                                    <p:animEffect transition="out" filter="fade">
                                      <p:cBhvr>
                                        <p:cTn id="95" dur="1000"/>
                                        <p:tgtEl>
                                          <p:spTgt spid="73"/>
                                        </p:tgtEl>
                                      </p:cBhvr>
                                    </p:animEffect>
                                    <p:anim calcmode="lin" valueType="num">
                                      <p:cBhvr>
                                        <p:cTn id="96" dur="1000"/>
                                        <p:tgtEl>
                                          <p:spTgt spid="73"/>
                                        </p:tgtEl>
                                        <p:attrNameLst>
                                          <p:attrName>ppt_x</p:attrName>
                                        </p:attrNameLst>
                                      </p:cBhvr>
                                      <p:tavLst>
                                        <p:tav tm="0">
                                          <p:val>
                                            <p:strVal val="ppt_x"/>
                                          </p:val>
                                        </p:tav>
                                        <p:tav tm="100000">
                                          <p:val>
                                            <p:strVal val="ppt_x"/>
                                          </p:val>
                                        </p:tav>
                                      </p:tavLst>
                                    </p:anim>
                                    <p:anim calcmode="lin" valueType="num">
                                      <p:cBhvr>
                                        <p:cTn id="97" dur="1000"/>
                                        <p:tgtEl>
                                          <p:spTgt spid="73"/>
                                        </p:tgtEl>
                                        <p:attrNameLst>
                                          <p:attrName>ppt_y</p:attrName>
                                        </p:attrNameLst>
                                      </p:cBhvr>
                                      <p:tavLst>
                                        <p:tav tm="0">
                                          <p:val>
                                            <p:strVal val="ppt_y"/>
                                          </p:val>
                                        </p:tav>
                                        <p:tav tm="100000">
                                          <p:val>
                                            <p:strVal val="ppt_y+.1"/>
                                          </p:val>
                                        </p:tav>
                                      </p:tavLst>
                                    </p:anim>
                                    <p:set>
                                      <p:cBhvr>
                                        <p:cTn id="98" dur="1" fill="hold">
                                          <p:stCondLst>
                                            <p:cond delay="999"/>
                                          </p:stCondLst>
                                        </p:cTn>
                                        <p:tgtEl>
                                          <p:spTgt spid="73"/>
                                        </p:tgtEl>
                                        <p:attrNameLst>
                                          <p:attrName>style.visibility</p:attrName>
                                        </p:attrNameLst>
                                      </p:cBhvr>
                                      <p:to>
                                        <p:strVal val="hidden"/>
                                      </p:to>
                                    </p:set>
                                  </p:childTnLst>
                                </p:cTn>
                              </p:par>
                              <p:par>
                                <p:cTn id="99" presetID="42" presetClass="exit" presetSubtype="0" fill="hold" nodeType="withEffect">
                                  <p:stCondLst>
                                    <p:cond delay="0"/>
                                  </p:stCondLst>
                                  <p:childTnLst>
                                    <p:animEffect transition="out" filter="fade">
                                      <p:cBhvr>
                                        <p:cTn id="100" dur="1000"/>
                                        <p:tgtEl>
                                          <p:spTgt spid="75"/>
                                        </p:tgtEl>
                                      </p:cBhvr>
                                    </p:animEffect>
                                    <p:anim calcmode="lin" valueType="num">
                                      <p:cBhvr>
                                        <p:cTn id="101" dur="1000"/>
                                        <p:tgtEl>
                                          <p:spTgt spid="75"/>
                                        </p:tgtEl>
                                        <p:attrNameLst>
                                          <p:attrName>ppt_x</p:attrName>
                                        </p:attrNameLst>
                                      </p:cBhvr>
                                      <p:tavLst>
                                        <p:tav tm="0">
                                          <p:val>
                                            <p:strVal val="ppt_x"/>
                                          </p:val>
                                        </p:tav>
                                        <p:tav tm="100000">
                                          <p:val>
                                            <p:strVal val="ppt_x"/>
                                          </p:val>
                                        </p:tav>
                                      </p:tavLst>
                                    </p:anim>
                                    <p:anim calcmode="lin" valueType="num">
                                      <p:cBhvr>
                                        <p:cTn id="102" dur="1000"/>
                                        <p:tgtEl>
                                          <p:spTgt spid="75"/>
                                        </p:tgtEl>
                                        <p:attrNameLst>
                                          <p:attrName>ppt_y</p:attrName>
                                        </p:attrNameLst>
                                      </p:cBhvr>
                                      <p:tavLst>
                                        <p:tav tm="0">
                                          <p:val>
                                            <p:strVal val="ppt_y"/>
                                          </p:val>
                                        </p:tav>
                                        <p:tav tm="100000">
                                          <p:val>
                                            <p:strVal val="ppt_y+.1"/>
                                          </p:val>
                                        </p:tav>
                                      </p:tavLst>
                                    </p:anim>
                                    <p:set>
                                      <p:cBhvr>
                                        <p:cTn id="103" dur="1" fill="hold">
                                          <p:stCondLst>
                                            <p:cond delay="999"/>
                                          </p:stCondLst>
                                        </p:cTn>
                                        <p:tgtEl>
                                          <p:spTgt spid="75"/>
                                        </p:tgtEl>
                                        <p:attrNameLst>
                                          <p:attrName>style.visibility</p:attrName>
                                        </p:attrNameLst>
                                      </p:cBhvr>
                                      <p:to>
                                        <p:strVal val="hidden"/>
                                      </p:to>
                                    </p:set>
                                  </p:childTnLst>
                                </p:cTn>
                              </p:par>
                              <p:par>
                                <p:cTn id="104" presetID="42" presetClass="exit" presetSubtype="0" fill="hold" grpId="1" nodeType="withEffect">
                                  <p:stCondLst>
                                    <p:cond delay="0"/>
                                  </p:stCondLst>
                                  <p:childTnLst>
                                    <p:animEffect transition="out" filter="fade">
                                      <p:cBhvr>
                                        <p:cTn id="105" dur="1000"/>
                                        <p:tgtEl>
                                          <p:spTgt spid="68"/>
                                        </p:tgtEl>
                                      </p:cBhvr>
                                    </p:animEffect>
                                    <p:anim calcmode="lin" valueType="num">
                                      <p:cBhvr>
                                        <p:cTn id="106" dur="1000"/>
                                        <p:tgtEl>
                                          <p:spTgt spid="68"/>
                                        </p:tgtEl>
                                        <p:attrNameLst>
                                          <p:attrName>ppt_x</p:attrName>
                                        </p:attrNameLst>
                                      </p:cBhvr>
                                      <p:tavLst>
                                        <p:tav tm="0">
                                          <p:val>
                                            <p:strVal val="ppt_x"/>
                                          </p:val>
                                        </p:tav>
                                        <p:tav tm="100000">
                                          <p:val>
                                            <p:strVal val="ppt_x"/>
                                          </p:val>
                                        </p:tav>
                                      </p:tavLst>
                                    </p:anim>
                                    <p:anim calcmode="lin" valueType="num">
                                      <p:cBhvr>
                                        <p:cTn id="107" dur="1000"/>
                                        <p:tgtEl>
                                          <p:spTgt spid="68"/>
                                        </p:tgtEl>
                                        <p:attrNameLst>
                                          <p:attrName>ppt_y</p:attrName>
                                        </p:attrNameLst>
                                      </p:cBhvr>
                                      <p:tavLst>
                                        <p:tav tm="0">
                                          <p:val>
                                            <p:strVal val="ppt_y"/>
                                          </p:val>
                                        </p:tav>
                                        <p:tav tm="100000">
                                          <p:val>
                                            <p:strVal val="ppt_y+.1"/>
                                          </p:val>
                                        </p:tav>
                                      </p:tavLst>
                                    </p:anim>
                                    <p:set>
                                      <p:cBhvr>
                                        <p:cTn id="108" dur="1" fill="hold">
                                          <p:stCondLst>
                                            <p:cond delay="999"/>
                                          </p:stCondLst>
                                        </p:cTn>
                                        <p:tgtEl>
                                          <p:spTgt spid="68"/>
                                        </p:tgtEl>
                                        <p:attrNameLst>
                                          <p:attrName>style.visibility</p:attrName>
                                        </p:attrNameLst>
                                      </p:cBhvr>
                                      <p:to>
                                        <p:strVal val="hidden"/>
                                      </p:to>
                                    </p:set>
                                  </p:childTnLst>
                                </p:cTn>
                              </p:par>
                              <p:par>
                                <p:cTn id="109" presetID="42" presetClass="exit" presetSubtype="0" fill="hold" nodeType="withEffect">
                                  <p:stCondLst>
                                    <p:cond delay="0"/>
                                  </p:stCondLst>
                                  <p:childTnLst>
                                    <p:animEffect transition="out" filter="fade">
                                      <p:cBhvr>
                                        <p:cTn id="110" dur="1000"/>
                                        <p:tgtEl>
                                          <p:spTgt spid="62"/>
                                        </p:tgtEl>
                                      </p:cBhvr>
                                    </p:animEffect>
                                    <p:anim calcmode="lin" valueType="num">
                                      <p:cBhvr>
                                        <p:cTn id="111" dur="1000"/>
                                        <p:tgtEl>
                                          <p:spTgt spid="62"/>
                                        </p:tgtEl>
                                        <p:attrNameLst>
                                          <p:attrName>ppt_x</p:attrName>
                                        </p:attrNameLst>
                                      </p:cBhvr>
                                      <p:tavLst>
                                        <p:tav tm="0">
                                          <p:val>
                                            <p:strVal val="ppt_x"/>
                                          </p:val>
                                        </p:tav>
                                        <p:tav tm="100000">
                                          <p:val>
                                            <p:strVal val="ppt_x"/>
                                          </p:val>
                                        </p:tav>
                                      </p:tavLst>
                                    </p:anim>
                                    <p:anim calcmode="lin" valueType="num">
                                      <p:cBhvr>
                                        <p:cTn id="112" dur="1000"/>
                                        <p:tgtEl>
                                          <p:spTgt spid="62"/>
                                        </p:tgtEl>
                                        <p:attrNameLst>
                                          <p:attrName>ppt_y</p:attrName>
                                        </p:attrNameLst>
                                      </p:cBhvr>
                                      <p:tavLst>
                                        <p:tav tm="0">
                                          <p:val>
                                            <p:strVal val="ppt_y"/>
                                          </p:val>
                                        </p:tav>
                                        <p:tav tm="100000">
                                          <p:val>
                                            <p:strVal val="ppt_y+.1"/>
                                          </p:val>
                                        </p:tav>
                                      </p:tavLst>
                                    </p:anim>
                                    <p:set>
                                      <p:cBhvr>
                                        <p:cTn id="113" dur="1" fill="hold">
                                          <p:stCondLst>
                                            <p:cond delay="999"/>
                                          </p:stCondLst>
                                        </p:cTn>
                                        <p:tgtEl>
                                          <p:spTgt spid="62"/>
                                        </p:tgtEl>
                                        <p:attrNameLst>
                                          <p:attrName>style.visibility</p:attrName>
                                        </p:attrNameLst>
                                      </p:cBhvr>
                                      <p:to>
                                        <p:strVal val="hidden"/>
                                      </p:to>
                                    </p:set>
                                  </p:childTnLst>
                                </p:cTn>
                              </p:par>
                              <p:par>
                                <p:cTn id="114" presetID="42" presetClass="exit" presetSubtype="0" fill="hold" grpId="1" nodeType="withEffect">
                                  <p:stCondLst>
                                    <p:cond delay="0"/>
                                  </p:stCondLst>
                                  <p:childTnLst>
                                    <p:animEffect transition="out" filter="fade">
                                      <p:cBhvr>
                                        <p:cTn id="115" dur="1000"/>
                                        <p:tgtEl>
                                          <p:spTgt spid="69"/>
                                        </p:tgtEl>
                                      </p:cBhvr>
                                    </p:animEffect>
                                    <p:anim calcmode="lin" valueType="num">
                                      <p:cBhvr>
                                        <p:cTn id="116" dur="1000"/>
                                        <p:tgtEl>
                                          <p:spTgt spid="69"/>
                                        </p:tgtEl>
                                        <p:attrNameLst>
                                          <p:attrName>ppt_x</p:attrName>
                                        </p:attrNameLst>
                                      </p:cBhvr>
                                      <p:tavLst>
                                        <p:tav tm="0">
                                          <p:val>
                                            <p:strVal val="ppt_x"/>
                                          </p:val>
                                        </p:tav>
                                        <p:tav tm="100000">
                                          <p:val>
                                            <p:strVal val="ppt_x"/>
                                          </p:val>
                                        </p:tav>
                                      </p:tavLst>
                                    </p:anim>
                                    <p:anim calcmode="lin" valueType="num">
                                      <p:cBhvr>
                                        <p:cTn id="117" dur="1000"/>
                                        <p:tgtEl>
                                          <p:spTgt spid="69"/>
                                        </p:tgtEl>
                                        <p:attrNameLst>
                                          <p:attrName>ppt_y</p:attrName>
                                        </p:attrNameLst>
                                      </p:cBhvr>
                                      <p:tavLst>
                                        <p:tav tm="0">
                                          <p:val>
                                            <p:strVal val="ppt_y"/>
                                          </p:val>
                                        </p:tav>
                                        <p:tav tm="100000">
                                          <p:val>
                                            <p:strVal val="ppt_y+.1"/>
                                          </p:val>
                                        </p:tav>
                                      </p:tavLst>
                                    </p:anim>
                                    <p:set>
                                      <p:cBhvr>
                                        <p:cTn id="118" dur="1" fill="hold">
                                          <p:stCondLst>
                                            <p:cond delay="999"/>
                                          </p:stCondLst>
                                        </p:cTn>
                                        <p:tgtEl>
                                          <p:spTgt spid="69"/>
                                        </p:tgtEl>
                                        <p:attrNameLst>
                                          <p:attrName>style.visibility</p:attrName>
                                        </p:attrNameLst>
                                      </p:cBhvr>
                                      <p:to>
                                        <p:strVal val="hidden"/>
                                      </p:to>
                                    </p:set>
                                  </p:childTnLst>
                                </p:cTn>
                              </p:par>
                              <p:par>
                                <p:cTn id="119" presetID="42" presetClass="exit" presetSubtype="0" fill="hold" nodeType="withEffect">
                                  <p:stCondLst>
                                    <p:cond delay="0"/>
                                  </p:stCondLst>
                                  <p:childTnLst>
                                    <p:animEffect transition="out" filter="fade">
                                      <p:cBhvr>
                                        <p:cTn id="120" dur="1000"/>
                                        <p:tgtEl>
                                          <p:spTgt spid="63"/>
                                        </p:tgtEl>
                                      </p:cBhvr>
                                    </p:animEffect>
                                    <p:anim calcmode="lin" valueType="num">
                                      <p:cBhvr>
                                        <p:cTn id="121" dur="1000"/>
                                        <p:tgtEl>
                                          <p:spTgt spid="63"/>
                                        </p:tgtEl>
                                        <p:attrNameLst>
                                          <p:attrName>ppt_x</p:attrName>
                                        </p:attrNameLst>
                                      </p:cBhvr>
                                      <p:tavLst>
                                        <p:tav tm="0">
                                          <p:val>
                                            <p:strVal val="ppt_x"/>
                                          </p:val>
                                        </p:tav>
                                        <p:tav tm="100000">
                                          <p:val>
                                            <p:strVal val="ppt_x"/>
                                          </p:val>
                                        </p:tav>
                                      </p:tavLst>
                                    </p:anim>
                                    <p:anim calcmode="lin" valueType="num">
                                      <p:cBhvr>
                                        <p:cTn id="122" dur="1000"/>
                                        <p:tgtEl>
                                          <p:spTgt spid="63"/>
                                        </p:tgtEl>
                                        <p:attrNameLst>
                                          <p:attrName>ppt_y</p:attrName>
                                        </p:attrNameLst>
                                      </p:cBhvr>
                                      <p:tavLst>
                                        <p:tav tm="0">
                                          <p:val>
                                            <p:strVal val="ppt_y"/>
                                          </p:val>
                                        </p:tav>
                                        <p:tav tm="100000">
                                          <p:val>
                                            <p:strVal val="ppt_y+.1"/>
                                          </p:val>
                                        </p:tav>
                                      </p:tavLst>
                                    </p:anim>
                                    <p:set>
                                      <p:cBhvr>
                                        <p:cTn id="123" dur="1" fill="hold">
                                          <p:stCondLst>
                                            <p:cond delay="999"/>
                                          </p:stCondLst>
                                        </p:cTn>
                                        <p:tgtEl>
                                          <p:spTgt spid="63"/>
                                        </p:tgtEl>
                                        <p:attrNameLst>
                                          <p:attrName>style.visibility</p:attrName>
                                        </p:attrNameLst>
                                      </p:cBhvr>
                                      <p:to>
                                        <p:strVal val="hidden"/>
                                      </p:to>
                                    </p:set>
                                  </p:childTnLst>
                                </p:cTn>
                              </p:par>
                              <p:par>
                                <p:cTn id="124" presetID="42" presetClass="exit" presetSubtype="0" fill="hold" nodeType="withEffect">
                                  <p:stCondLst>
                                    <p:cond delay="0"/>
                                  </p:stCondLst>
                                  <p:childTnLst>
                                    <p:animEffect transition="out" filter="fade">
                                      <p:cBhvr>
                                        <p:cTn id="125" dur="1000"/>
                                        <p:tgtEl>
                                          <p:spTgt spid="76"/>
                                        </p:tgtEl>
                                      </p:cBhvr>
                                    </p:animEffect>
                                    <p:anim calcmode="lin" valueType="num">
                                      <p:cBhvr>
                                        <p:cTn id="126" dur="1000"/>
                                        <p:tgtEl>
                                          <p:spTgt spid="76"/>
                                        </p:tgtEl>
                                        <p:attrNameLst>
                                          <p:attrName>ppt_x</p:attrName>
                                        </p:attrNameLst>
                                      </p:cBhvr>
                                      <p:tavLst>
                                        <p:tav tm="0">
                                          <p:val>
                                            <p:strVal val="ppt_x"/>
                                          </p:val>
                                        </p:tav>
                                        <p:tav tm="100000">
                                          <p:val>
                                            <p:strVal val="ppt_x"/>
                                          </p:val>
                                        </p:tav>
                                      </p:tavLst>
                                    </p:anim>
                                    <p:anim calcmode="lin" valueType="num">
                                      <p:cBhvr>
                                        <p:cTn id="127" dur="1000"/>
                                        <p:tgtEl>
                                          <p:spTgt spid="76"/>
                                        </p:tgtEl>
                                        <p:attrNameLst>
                                          <p:attrName>ppt_y</p:attrName>
                                        </p:attrNameLst>
                                      </p:cBhvr>
                                      <p:tavLst>
                                        <p:tav tm="0">
                                          <p:val>
                                            <p:strVal val="ppt_y"/>
                                          </p:val>
                                        </p:tav>
                                        <p:tav tm="100000">
                                          <p:val>
                                            <p:strVal val="ppt_y+.1"/>
                                          </p:val>
                                        </p:tav>
                                      </p:tavLst>
                                    </p:anim>
                                    <p:set>
                                      <p:cBhvr>
                                        <p:cTn id="128" dur="1" fill="hold">
                                          <p:stCondLst>
                                            <p:cond delay="999"/>
                                          </p:stCondLst>
                                        </p:cTn>
                                        <p:tgtEl>
                                          <p:spTgt spid="76"/>
                                        </p:tgtEl>
                                        <p:attrNameLst>
                                          <p:attrName>style.visibility</p:attrName>
                                        </p:attrNameLst>
                                      </p:cBhvr>
                                      <p:to>
                                        <p:strVal val="hidden"/>
                                      </p:to>
                                    </p:set>
                                  </p:childTnLst>
                                </p:cTn>
                              </p:par>
                              <p:par>
                                <p:cTn id="129" presetID="42" presetClass="exit" presetSubtype="0" fill="hold" nodeType="withEffect">
                                  <p:stCondLst>
                                    <p:cond delay="0"/>
                                  </p:stCondLst>
                                  <p:childTnLst>
                                    <p:animEffect transition="out" filter="fade">
                                      <p:cBhvr>
                                        <p:cTn id="130" dur="1000"/>
                                        <p:tgtEl>
                                          <p:spTgt spid="77"/>
                                        </p:tgtEl>
                                      </p:cBhvr>
                                    </p:animEffect>
                                    <p:anim calcmode="lin" valueType="num">
                                      <p:cBhvr>
                                        <p:cTn id="131" dur="1000"/>
                                        <p:tgtEl>
                                          <p:spTgt spid="77"/>
                                        </p:tgtEl>
                                        <p:attrNameLst>
                                          <p:attrName>ppt_x</p:attrName>
                                        </p:attrNameLst>
                                      </p:cBhvr>
                                      <p:tavLst>
                                        <p:tav tm="0">
                                          <p:val>
                                            <p:strVal val="ppt_x"/>
                                          </p:val>
                                        </p:tav>
                                        <p:tav tm="100000">
                                          <p:val>
                                            <p:strVal val="ppt_x"/>
                                          </p:val>
                                        </p:tav>
                                      </p:tavLst>
                                    </p:anim>
                                    <p:anim calcmode="lin" valueType="num">
                                      <p:cBhvr>
                                        <p:cTn id="132" dur="1000"/>
                                        <p:tgtEl>
                                          <p:spTgt spid="77"/>
                                        </p:tgtEl>
                                        <p:attrNameLst>
                                          <p:attrName>ppt_y</p:attrName>
                                        </p:attrNameLst>
                                      </p:cBhvr>
                                      <p:tavLst>
                                        <p:tav tm="0">
                                          <p:val>
                                            <p:strVal val="ppt_y"/>
                                          </p:val>
                                        </p:tav>
                                        <p:tav tm="100000">
                                          <p:val>
                                            <p:strVal val="ppt_y+.1"/>
                                          </p:val>
                                        </p:tav>
                                      </p:tavLst>
                                    </p:anim>
                                    <p:set>
                                      <p:cBhvr>
                                        <p:cTn id="133" dur="1" fill="hold">
                                          <p:stCondLst>
                                            <p:cond delay="999"/>
                                          </p:stCondLst>
                                        </p:cTn>
                                        <p:tgtEl>
                                          <p:spTgt spid="77"/>
                                        </p:tgtEl>
                                        <p:attrNameLst>
                                          <p:attrName>style.visibility</p:attrName>
                                        </p:attrNameLst>
                                      </p:cBhvr>
                                      <p:to>
                                        <p:strVal val="hidden"/>
                                      </p:to>
                                    </p:set>
                                  </p:childTnLst>
                                </p:cTn>
                              </p:par>
                              <p:par>
                                <p:cTn id="134" presetID="42" presetClass="exit" presetSubtype="0" fill="hold" nodeType="withEffect">
                                  <p:stCondLst>
                                    <p:cond delay="0"/>
                                  </p:stCondLst>
                                  <p:childTnLst>
                                    <p:animEffect transition="out" filter="fade">
                                      <p:cBhvr>
                                        <p:cTn id="135" dur="1000"/>
                                        <p:tgtEl>
                                          <p:spTgt spid="29"/>
                                        </p:tgtEl>
                                      </p:cBhvr>
                                    </p:animEffect>
                                    <p:anim calcmode="lin" valueType="num">
                                      <p:cBhvr>
                                        <p:cTn id="136" dur="1000"/>
                                        <p:tgtEl>
                                          <p:spTgt spid="29"/>
                                        </p:tgtEl>
                                        <p:attrNameLst>
                                          <p:attrName>ppt_x</p:attrName>
                                        </p:attrNameLst>
                                      </p:cBhvr>
                                      <p:tavLst>
                                        <p:tav tm="0">
                                          <p:val>
                                            <p:strVal val="ppt_x"/>
                                          </p:val>
                                        </p:tav>
                                        <p:tav tm="100000">
                                          <p:val>
                                            <p:strVal val="ppt_x"/>
                                          </p:val>
                                        </p:tav>
                                      </p:tavLst>
                                    </p:anim>
                                    <p:anim calcmode="lin" valueType="num">
                                      <p:cBhvr>
                                        <p:cTn id="137" dur="1000"/>
                                        <p:tgtEl>
                                          <p:spTgt spid="29"/>
                                        </p:tgtEl>
                                        <p:attrNameLst>
                                          <p:attrName>ppt_y</p:attrName>
                                        </p:attrNameLst>
                                      </p:cBhvr>
                                      <p:tavLst>
                                        <p:tav tm="0">
                                          <p:val>
                                            <p:strVal val="ppt_y"/>
                                          </p:val>
                                        </p:tav>
                                        <p:tav tm="100000">
                                          <p:val>
                                            <p:strVal val="ppt_y+.1"/>
                                          </p:val>
                                        </p:tav>
                                      </p:tavLst>
                                    </p:anim>
                                    <p:set>
                                      <p:cBhvr>
                                        <p:cTn id="138" dur="1" fill="hold">
                                          <p:stCondLst>
                                            <p:cond delay="999"/>
                                          </p:stCondLst>
                                        </p:cTn>
                                        <p:tgtEl>
                                          <p:spTgt spid="29"/>
                                        </p:tgtEl>
                                        <p:attrNameLst>
                                          <p:attrName>style.visibility</p:attrName>
                                        </p:attrNameLst>
                                      </p:cBhvr>
                                      <p:to>
                                        <p:strVal val="hidden"/>
                                      </p:to>
                                    </p:set>
                                  </p:childTnLst>
                                </p:cTn>
                              </p:par>
                              <p:par>
                                <p:cTn id="139" presetID="42" presetClass="exit" presetSubtype="0" fill="hold" nodeType="withEffect">
                                  <p:stCondLst>
                                    <p:cond delay="0"/>
                                  </p:stCondLst>
                                  <p:childTnLst>
                                    <p:animEffect transition="out" filter="fade">
                                      <p:cBhvr>
                                        <p:cTn id="140" dur="1000"/>
                                        <p:tgtEl>
                                          <p:spTgt spid="32"/>
                                        </p:tgtEl>
                                      </p:cBhvr>
                                    </p:animEffect>
                                    <p:anim calcmode="lin" valueType="num">
                                      <p:cBhvr>
                                        <p:cTn id="141" dur="1000"/>
                                        <p:tgtEl>
                                          <p:spTgt spid="32"/>
                                        </p:tgtEl>
                                        <p:attrNameLst>
                                          <p:attrName>ppt_x</p:attrName>
                                        </p:attrNameLst>
                                      </p:cBhvr>
                                      <p:tavLst>
                                        <p:tav tm="0">
                                          <p:val>
                                            <p:strVal val="ppt_x"/>
                                          </p:val>
                                        </p:tav>
                                        <p:tav tm="100000">
                                          <p:val>
                                            <p:strVal val="ppt_x"/>
                                          </p:val>
                                        </p:tav>
                                      </p:tavLst>
                                    </p:anim>
                                    <p:anim calcmode="lin" valueType="num">
                                      <p:cBhvr>
                                        <p:cTn id="142" dur="1000"/>
                                        <p:tgtEl>
                                          <p:spTgt spid="32"/>
                                        </p:tgtEl>
                                        <p:attrNameLst>
                                          <p:attrName>ppt_y</p:attrName>
                                        </p:attrNameLst>
                                      </p:cBhvr>
                                      <p:tavLst>
                                        <p:tav tm="0">
                                          <p:val>
                                            <p:strVal val="ppt_y"/>
                                          </p:val>
                                        </p:tav>
                                        <p:tav tm="100000">
                                          <p:val>
                                            <p:strVal val="ppt_y+.1"/>
                                          </p:val>
                                        </p:tav>
                                      </p:tavLst>
                                    </p:anim>
                                    <p:set>
                                      <p:cBhvr>
                                        <p:cTn id="143" dur="1" fill="hold">
                                          <p:stCondLst>
                                            <p:cond delay="9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68" grpId="0"/>
      <p:bldP spid="68" grpId="1"/>
      <p:bldP spid="69" grpId="0"/>
      <p:bldP spid="6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800" b="1" i="0" u="none" strike="noStrike" kern="1200" cap="none" spc="0" normalizeH="0" baseline="0" noProof="0" dirty="0" smtClean="0">
                    <a:ln>
                      <a:noFill/>
                    </a:ln>
                    <a:solidFill>
                      <a:srgbClr val="62FFFF"/>
                    </a:solidFill>
                    <a:effectLst/>
                    <a:uLnTx/>
                    <a:uFillTx/>
                    <a:latin typeface="微软雅黑"/>
                    <a:ea typeface="微软雅黑"/>
                    <a:cs typeface="+mn-cs"/>
                  </a:rPr>
                  <a:t>我们要做的是</a:t>
                </a:r>
                <a:r>
                  <a:rPr lang="en-US" altLang="zh-CN" sz="2800" b="1" dirty="0">
                    <a:solidFill>
                      <a:srgbClr val="62FFFF"/>
                    </a:solidFill>
                    <a:latin typeface="微软雅黑"/>
                    <a:ea typeface="微软雅黑"/>
                  </a:rPr>
                  <a:t>——</a:t>
                </a:r>
                <a:endParaRPr kumimoji="0" lang="zh-CN" altLang="en-US" sz="28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基于音乐热评的社交平台设计与开</a:t>
                </a:r>
                <a:r>
                  <a:rPr lang="zh-CN" altLang="en-US" sz="1200" dirty="0" smtClean="0">
                    <a:solidFill>
                      <a:schemeClr val="bg1"/>
                    </a:solidFill>
                    <a:latin typeface="Agency FB" panose="020B0503020202020204" pitchFamily="34" charset="0"/>
                    <a:ea typeface="+mj-ea"/>
                  </a:rPr>
                  <a:t>发的方案</a:t>
                </a:r>
                <a:endParaRPr lang="zh-CN" altLang="en-US"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p:cNvGrpSpPr/>
          <p:nvPr/>
        </p:nvGrpSpPr>
        <p:grpSpPr>
          <a:xfrm>
            <a:off x="1065924" y="3899358"/>
            <a:ext cx="2952874" cy="1623543"/>
            <a:chOff x="-2286766" y="1717367"/>
            <a:chExt cx="2952874" cy="1623543"/>
          </a:xfrm>
        </p:grpSpPr>
        <p:sp>
          <p:nvSpPr>
            <p:cNvPr id="33" name="矩形 32"/>
            <p:cNvSpPr/>
            <p:nvPr/>
          </p:nvSpPr>
          <p:spPr>
            <a:xfrm>
              <a:off x="-2286766" y="2140581"/>
              <a:ext cx="2952874" cy="1200329"/>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200" dirty="0">
                  <a:solidFill>
                    <a:prstClr val="white">
                      <a:alpha val="80000"/>
                    </a:prstClr>
                  </a:solidFill>
                  <a:latin typeface="Arial"/>
                  <a:ea typeface="微软雅黑"/>
                </a:rPr>
                <a:t>热</a:t>
              </a:r>
              <a:r>
                <a:rPr lang="zh-CN" altLang="en-US" sz="1200" dirty="0" smtClean="0">
                  <a:solidFill>
                    <a:prstClr val="white">
                      <a:alpha val="80000"/>
                    </a:prstClr>
                  </a:solidFill>
                  <a:latin typeface="Arial"/>
                  <a:ea typeface="微软雅黑"/>
                </a:rPr>
                <a:t>门浏览以及话题分类浏览。即时的信息浏览和发布频道。用户可根据话题或者随机浏览当前所有用户发布的动态，分享的歌曲，以及当前的热门评论。在线下的时光中发现好听的音乐，有趣的人和事。</a:t>
              </a:r>
              <a:endParaRPr lang="zh-CN" altLang="en-US" sz="1200" dirty="0">
                <a:solidFill>
                  <a:prstClr val="white">
                    <a:alpha val="80000"/>
                  </a:prstClr>
                </a:solidFill>
                <a:latin typeface="Arial"/>
                <a:ea typeface="微软雅黑"/>
              </a:endParaRPr>
            </a:p>
          </p:txBody>
        </p:sp>
        <p:sp>
          <p:nvSpPr>
            <p:cNvPr id="34" name="矩形 33"/>
            <p:cNvSpPr/>
            <p:nvPr/>
          </p:nvSpPr>
          <p:spPr>
            <a:xfrm>
              <a:off x="-571787" y="1717367"/>
              <a:ext cx="704039" cy="396134"/>
            </a:xfrm>
            <a:prstGeom prst="rect">
              <a:avLst/>
            </a:prstGeom>
            <a:noFill/>
          </p:spPr>
          <p:txBody>
            <a:bodyPr wrap="none" rtlCol="0">
              <a:spAutoFit/>
              <a:scene3d>
                <a:camera prst="orthographicFront"/>
                <a:lightRig rig="threePt" dir="t"/>
              </a:scene3d>
              <a:sp3d contourW="12700"/>
            </a:bodyPr>
            <a:lstStyle/>
            <a:p>
              <a:pPr marL="285750" indent="-285750" algn="r">
                <a:lnSpc>
                  <a:spcPct val="120000"/>
                </a:lnSpc>
                <a:buFont typeface="Arial" panose="020B0604020202020204" pitchFamily="34" charset="0"/>
                <a:buChar char="•"/>
              </a:pPr>
              <a:r>
                <a:rPr lang="zh-CN" altLang="en-US" b="1" dirty="0">
                  <a:solidFill>
                    <a:srgbClr val="6600FF"/>
                  </a:solidFill>
                  <a:latin typeface="Arial"/>
                  <a:ea typeface="微软雅黑"/>
                </a:rPr>
                <a:t>阅</a:t>
              </a:r>
            </a:p>
          </p:txBody>
        </p:sp>
      </p:gr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7282" y="3850322"/>
            <a:ext cx="472250" cy="472250"/>
          </a:xfrm>
          <a:prstGeom prst="rect">
            <a:avLst/>
          </a:prstGeom>
        </p:spPr>
      </p:pic>
      <p:sp>
        <p:nvSpPr>
          <p:cNvPr id="65" name="任意多边形 64"/>
          <p:cNvSpPr/>
          <p:nvPr/>
        </p:nvSpPr>
        <p:spPr>
          <a:xfrm>
            <a:off x="7485166" y="1943235"/>
            <a:ext cx="1002023" cy="1151750"/>
          </a:xfrm>
          <a:custGeom>
            <a:avLst/>
            <a:gdLst>
              <a:gd name="connsiteX0" fmla="*/ 0 w 1151749"/>
              <a:gd name="connsiteY0" fmla="*/ 501011 h 1002022"/>
              <a:gd name="connsiteX1" fmla="*/ 250506 w 1151749"/>
              <a:gd name="connsiteY1" fmla="*/ 0 h 1002022"/>
              <a:gd name="connsiteX2" fmla="*/ 901244 w 1151749"/>
              <a:gd name="connsiteY2" fmla="*/ 0 h 1002022"/>
              <a:gd name="connsiteX3" fmla="*/ 1151749 w 1151749"/>
              <a:gd name="connsiteY3" fmla="*/ 501011 h 1002022"/>
              <a:gd name="connsiteX4" fmla="*/ 901244 w 1151749"/>
              <a:gd name="connsiteY4" fmla="*/ 1002022 h 1002022"/>
              <a:gd name="connsiteX5" fmla="*/ 250506 w 1151749"/>
              <a:gd name="connsiteY5" fmla="*/ 1002022 h 1002022"/>
              <a:gd name="connsiteX6" fmla="*/ 0 w 1151749"/>
              <a:gd name="connsiteY6" fmla="*/ 501011 h 10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749" h="1002022">
                <a:moveTo>
                  <a:pt x="575875" y="0"/>
                </a:moveTo>
                <a:lnTo>
                  <a:pt x="1151748" y="217941"/>
                </a:lnTo>
                <a:lnTo>
                  <a:pt x="1151748" y="784082"/>
                </a:lnTo>
                <a:lnTo>
                  <a:pt x="575875" y="1002022"/>
                </a:lnTo>
                <a:lnTo>
                  <a:pt x="1" y="784082"/>
                </a:lnTo>
                <a:lnTo>
                  <a:pt x="1" y="217941"/>
                </a:lnTo>
                <a:lnTo>
                  <a:pt x="575875"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txBody>
          <a:bodyPr spcFirstLastPara="0" vert="horz" wrap="square" lIns="232348" tIns="255682" rIns="232349" bIns="255681" numCol="1" spcCol="1270" anchor="ctr" anchorCtr="0">
            <a:noAutofit/>
          </a:bodyPr>
          <a:lstStyle/>
          <a:p>
            <a:pPr lvl="0" algn="ctr" defTabSz="889000">
              <a:lnSpc>
                <a:spcPct val="90000"/>
              </a:lnSpc>
              <a:spcBef>
                <a:spcPct val="0"/>
              </a:spcBef>
              <a:spcAft>
                <a:spcPct val="35000"/>
              </a:spcAft>
            </a:pPr>
            <a:r>
              <a:rPr lang="zh-CN" altLang="en-US" sz="2000" kern="1200" dirty="0" smtClean="0"/>
              <a:t>热门</a:t>
            </a:r>
            <a:endParaRPr lang="zh-CN" altLang="en-US" sz="2000" kern="1200" dirty="0"/>
          </a:p>
        </p:txBody>
      </p:sp>
      <p:sp>
        <p:nvSpPr>
          <p:cNvPr id="66" name="矩形 65"/>
          <p:cNvSpPr/>
          <p:nvPr/>
        </p:nvSpPr>
        <p:spPr>
          <a:xfrm>
            <a:off x="8517595" y="2173585"/>
            <a:ext cx="1285352" cy="6910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7" name="任意多边形 66"/>
          <p:cNvSpPr/>
          <p:nvPr/>
        </p:nvSpPr>
        <p:spPr>
          <a:xfrm>
            <a:off x="6402982" y="1943235"/>
            <a:ext cx="1002023" cy="1151750"/>
          </a:xfrm>
          <a:custGeom>
            <a:avLst/>
            <a:gdLst>
              <a:gd name="connsiteX0" fmla="*/ 0 w 1151749"/>
              <a:gd name="connsiteY0" fmla="*/ 501011 h 1002022"/>
              <a:gd name="connsiteX1" fmla="*/ 250506 w 1151749"/>
              <a:gd name="connsiteY1" fmla="*/ 0 h 1002022"/>
              <a:gd name="connsiteX2" fmla="*/ 901244 w 1151749"/>
              <a:gd name="connsiteY2" fmla="*/ 0 h 1002022"/>
              <a:gd name="connsiteX3" fmla="*/ 1151749 w 1151749"/>
              <a:gd name="connsiteY3" fmla="*/ 501011 h 1002022"/>
              <a:gd name="connsiteX4" fmla="*/ 901244 w 1151749"/>
              <a:gd name="connsiteY4" fmla="*/ 1002022 h 1002022"/>
              <a:gd name="connsiteX5" fmla="*/ 250506 w 1151749"/>
              <a:gd name="connsiteY5" fmla="*/ 1002022 h 1002022"/>
              <a:gd name="connsiteX6" fmla="*/ 0 w 1151749"/>
              <a:gd name="connsiteY6" fmla="*/ 501011 h 10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749" h="1002022">
                <a:moveTo>
                  <a:pt x="575875" y="0"/>
                </a:moveTo>
                <a:lnTo>
                  <a:pt x="1151748" y="217941"/>
                </a:lnTo>
                <a:lnTo>
                  <a:pt x="1151748" y="784082"/>
                </a:lnTo>
                <a:lnTo>
                  <a:pt x="575875" y="1002022"/>
                </a:lnTo>
                <a:lnTo>
                  <a:pt x="1" y="784082"/>
                </a:lnTo>
                <a:lnTo>
                  <a:pt x="1" y="217941"/>
                </a:lnTo>
                <a:lnTo>
                  <a:pt x="575875"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txBody>
          <a:bodyPr spcFirstLastPara="0" vert="horz" wrap="square" lIns="156148" tIns="179482" rIns="156149" bIns="179481" numCol="1" spcCol="1270" anchor="ctr" anchorCtr="0">
            <a:noAutofit/>
          </a:bodyPr>
          <a:lstStyle/>
          <a:p>
            <a:pPr lvl="0" algn="ctr" defTabSz="889000">
              <a:lnSpc>
                <a:spcPct val="90000"/>
              </a:lnSpc>
              <a:spcBef>
                <a:spcPct val="0"/>
              </a:spcBef>
              <a:spcAft>
                <a:spcPct val="35000"/>
              </a:spcAft>
            </a:pPr>
            <a:r>
              <a:rPr lang="zh-CN" altLang="en-US" sz="2000" kern="1200" dirty="0" smtClean="0"/>
              <a:t>朋友</a:t>
            </a:r>
            <a:endParaRPr lang="zh-CN" altLang="en-US" sz="2000" kern="1200" dirty="0"/>
          </a:p>
        </p:txBody>
      </p:sp>
      <p:sp>
        <p:nvSpPr>
          <p:cNvPr id="68" name="任意多边形 67"/>
          <p:cNvSpPr/>
          <p:nvPr/>
        </p:nvSpPr>
        <p:spPr>
          <a:xfrm>
            <a:off x="6942000" y="2920840"/>
            <a:ext cx="1002023" cy="1151750"/>
          </a:xfrm>
          <a:custGeom>
            <a:avLst/>
            <a:gdLst>
              <a:gd name="connsiteX0" fmla="*/ 0 w 1151749"/>
              <a:gd name="connsiteY0" fmla="*/ 501011 h 1002022"/>
              <a:gd name="connsiteX1" fmla="*/ 250506 w 1151749"/>
              <a:gd name="connsiteY1" fmla="*/ 0 h 1002022"/>
              <a:gd name="connsiteX2" fmla="*/ 901244 w 1151749"/>
              <a:gd name="connsiteY2" fmla="*/ 0 h 1002022"/>
              <a:gd name="connsiteX3" fmla="*/ 1151749 w 1151749"/>
              <a:gd name="connsiteY3" fmla="*/ 501011 h 1002022"/>
              <a:gd name="connsiteX4" fmla="*/ 901244 w 1151749"/>
              <a:gd name="connsiteY4" fmla="*/ 1002022 h 1002022"/>
              <a:gd name="connsiteX5" fmla="*/ 250506 w 1151749"/>
              <a:gd name="connsiteY5" fmla="*/ 1002022 h 1002022"/>
              <a:gd name="connsiteX6" fmla="*/ 0 w 1151749"/>
              <a:gd name="connsiteY6" fmla="*/ 501011 h 10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749" h="1002022">
                <a:moveTo>
                  <a:pt x="575875" y="0"/>
                </a:moveTo>
                <a:lnTo>
                  <a:pt x="1151748" y="217941"/>
                </a:lnTo>
                <a:lnTo>
                  <a:pt x="1151748" y="784082"/>
                </a:lnTo>
                <a:lnTo>
                  <a:pt x="575875" y="1002022"/>
                </a:lnTo>
                <a:lnTo>
                  <a:pt x="1" y="784082"/>
                </a:lnTo>
                <a:lnTo>
                  <a:pt x="1" y="217941"/>
                </a:lnTo>
                <a:lnTo>
                  <a:pt x="575875"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232348" tIns="255682" rIns="232349" bIns="255681" numCol="1" spcCol="1270" anchor="ctr" anchorCtr="0">
            <a:noAutofit/>
          </a:bodyPr>
          <a:lstStyle/>
          <a:p>
            <a:pPr lvl="0" algn="ctr" defTabSz="889000">
              <a:lnSpc>
                <a:spcPct val="90000"/>
              </a:lnSpc>
              <a:spcBef>
                <a:spcPct val="0"/>
              </a:spcBef>
              <a:spcAft>
                <a:spcPct val="35000"/>
              </a:spcAft>
            </a:pPr>
            <a:r>
              <a:rPr lang="zh-CN" altLang="en-US" sz="2000" kern="1200" dirty="0" smtClean="0"/>
              <a:t>最新</a:t>
            </a:r>
            <a:endParaRPr lang="zh-CN" altLang="en-US" sz="2000" kern="1200" dirty="0"/>
          </a:p>
        </p:txBody>
      </p:sp>
      <p:sp>
        <p:nvSpPr>
          <p:cNvPr id="69" name="矩形 68"/>
          <p:cNvSpPr/>
          <p:nvPr/>
        </p:nvSpPr>
        <p:spPr>
          <a:xfrm>
            <a:off x="5656649" y="3151190"/>
            <a:ext cx="1243889" cy="6910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0" name="任意多边形 69"/>
          <p:cNvSpPr/>
          <p:nvPr/>
        </p:nvSpPr>
        <p:spPr>
          <a:xfrm>
            <a:off x="8024184" y="2920840"/>
            <a:ext cx="1002023" cy="1151750"/>
          </a:xfrm>
          <a:custGeom>
            <a:avLst/>
            <a:gdLst>
              <a:gd name="connsiteX0" fmla="*/ 0 w 1151749"/>
              <a:gd name="connsiteY0" fmla="*/ 501011 h 1002022"/>
              <a:gd name="connsiteX1" fmla="*/ 250506 w 1151749"/>
              <a:gd name="connsiteY1" fmla="*/ 0 h 1002022"/>
              <a:gd name="connsiteX2" fmla="*/ 901244 w 1151749"/>
              <a:gd name="connsiteY2" fmla="*/ 0 h 1002022"/>
              <a:gd name="connsiteX3" fmla="*/ 1151749 w 1151749"/>
              <a:gd name="connsiteY3" fmla="*/ 501011 h 1002022"/>
              <a:gd name="connsiteX4" fmla="*/ 901244 w 1151749"/>
              <a:gd name="connsiteY4" fmla="*/ 1002022 h 1002022"/>
              <a:gd name="connsiteX5" fmla="*/ 250506 w 1151749"/>
              <a:gd name="connsiteY5" fmla="*/ 1002022 h 1002022"/>
              <a:gd name="connsiteX6" fmla="*/ 0 w 1151749"/>
              <a:gd name="connsiteY6" fmla="*/ 501011 h 10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749" h="1002022">
                <a:moveTo>
                  <a:pt x="575875" y="0"/>
                </a:moveTo>
                <a:lnTo>
                  <a:pt x="1151748" y="217941"/>
                </a:lnTo>
                <a:lnTo>
                  <a:pt x="1151748" y="784082"/>
                </a:lnTo>
                <a:lnTo>
                  <a:pt x="575875" y="1002022"/>
                </a:lnTo>
                <a:lnTo>
                  <a:pt x="1" y="784082"/>
                </a:lnTo>
                <a:lnTo>
                  <a:pt x="1" y="217941"/>
                </a:lnTo>
                <a:lnTo>
                  <a:pt x="575875"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156148" tIns="179482" rIns="156149" bIns="179481" numCol="1" spcCol="1270" anchor="ctr" anchorCtr="0">
            <a:noAutofit/>
          </a:bodyPr>
          <a:lstStyle/>
          <a:p>
            <a:pPr lvl="0" algn="ctr" defTabSz="889000">
              <a:lnSpc>
                <a:spcPct val="90000"/>
              </a:lnSpc>
              <a:spcBef>
                <a:spcPct val="0"/>
              </a:spcBef>
              <a:spcAft>
                <a:spcPct val="35000"/>
              </a:spcAft>
            </a:pPr>
            <a:r>
              <a:rPr lang="zh-CN" altLang="en-US" sz="2000" kern="1200" dirty="0" smtClean="0"/>
              <a:t>关注</a:t>
            </a:r>
            <a:endParaRPr lang="zh-CN" altLang="en-US" sz="2000" kern="1200" dirty="0"/>
          </a:p>
        </p:txBody>
      </p:sp>
      <p:sp>
        <p:nvSpPr>
          <p:cNvPr id="58" name="弧形 57"/>
          <p:cNvSpPr/>
          <p:nvPr/>
        </p:nvSpPr>
        <p:spPr>
          <a:xfrm>
            <a:off x="5725097" y="4573241"/>
            <a:ext cx="2159501" cy="996778"/>
          </a:xfrm>
          <a:prstGeom prst="arc">
            <a:avLst>
              <a:gd name="adj1" fmla="val 16200000"/>
              <a:gd name="adj2" fmla="val 5525278"/>
            </a:avLst>
          </a:prstGeom>
          <a:ln w="28575">
            <a:solidFill>
              <a:srgbClr val="6600FF"/>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弧形 58"/>
          <p:cNvSpPr/>
          <p:nvPr/>
        </p:nvSpPr>
        <p:spPr>
          <a:xfrm flipH="1">
            <a:off x="7354990" y="4573241"/>
            <a:ext cx="2524763" cy="996778"/>
          </a:xfrm>
          <a:prstGeom prst="arc">
            <a:avLst>
              <a:gd name="adj1" fmla="val 16200000"/>
              <a:gd name="adj2" fmla="val 5525278"/>
            </a:avLst>
          </a:prstGeom>
          <a:ln w="28575"/>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文本框 61"/>
          <p:cNvSpPr txBox="1"/>
          <p:nvPr/>
        </p:nvSpPr>
        <p:spPr>
          <a:xfrm>
            <a:off x="6697519" y="4748464"/>
            <a:ext cx="415498" cy="646331"/>
          </a:xfrm>
          <a:prstGeom prst="rect">
            <a:avLst/>
          </a:prstGeom>
        </p:spPr>
        <p:txBody>
          <a:bodyPr wrap="none" rtlCol="0">
            <a:spAutoFit/>
          </a:bodyPr>
          <a:lstStyle/>
          <a:p>
            <a:r>
              <a:rPr lang="zh-CN" altLang="en-US" dirty="0" smtClean="0">
                <a:solidFill>
                  <a:schemeClr val="bg1">
                    <a:lumMod val="75000"/>
                  </a:schemeClr>
                </a:solidFill>
              </a:rPr>
              <a:t>音</a:t>
            </a:r>
            <a:endParaRPr lang="en-US" altLang="zh-CN" dirty="0" smtClean="0">
              <a:solidFill>
                <a:schemeClr val="bg1">
                  <a:lumMod val="75000"/>
                </a:schemeClr>
              </a:solidFill>
            </a:endParaRPr>
          </a:p>
          <a:p>
            <a:r>
              <a:rPr lang="zh-CN" altLang="en-US" dirty="0" smtClean="0">
                <a:solidFill>
                  <a:schemeClr val="bg1">
                    <a:lumMod val="75000"/>
                  </a:schemeClr>
                </a:solidFill>
              </a:rPr>
              <a:t>乐</a:t>
            </a:r>
            <a:endParaRPr lang="zh-CN" altLang="en-US" dirty="0">
              <a:solidFill>
                <a:schemeClr val="bg1">
                  <a:lumMod val="75000"/>
                </a:schemeClr>
              </a:solidFill>
            </a:endParaRPr>
          </a:p>
        </p:txBody>
      </p:sp>
      <p:sp>
        <p:nvSpPr>
          <p:cNvPr id="63" name="文本框 62"/>
          <p:cNvSpPr txBox="1"/>
          <p:nvPr/>
        </p:nvSpPr>
        <p:spPr>
          <a:xfrm>
            <a:off x="8085439" y="4748463"/>
            <a:ext cx="415498" cy="646331"/>
          </a:xfrm>
          <a:prstGeom prst="rect">
            <a:avLst/>
          </a:prstGeom>
        </p:spPr>
        <p:txBody>
          <a:bodyPr wrap="none" rtlCol="0">
            <a:spAutoFit/>
          </a:bodyPr>
          <a:lstStyle/>
          <a:p>
            <a:r>
              <a:rPr lang="zh-CN" altLang="en-US" dirty="0">
                <a:solidFill>
                  <a:schemeClr val="bg1">
                    <a:lumMod val="75000"/>
                  </a:schemeClr>
                </a:solidFill>
              </a:rPr>
              <a:t>评</a:t>
            </a:r>
            <a:endParaRPr lang="en-US" altLang="zh-CN" dirty="0">
              <a:solidFill>
                <a:schemeClr val="bg1">
                  <a:lumMod val="75000"/>
                </a:schemeClr>
              </a:solidFill>
            </a:endParaRPr>
          </a:p>
          <a:p>
            <a:r>
              <a:rPr lang="zh-CN" altLang="en-US" dirty="0">
                <a:solidFill>
                  <a:schemeClr val="bg1">
                    <a:lumMod val="75000"/>
                  </a:schemeClr>
                </a:solidFill>
              </a:rPr>
              <a:t>论</a:t>
            </a:r>
          </a:p>
        </p:txBody>
      </p:sp>
    </p:spTree>
    <p:extLst>
      <p:ext uri="{BB962C8B-B14F-4D97-AF65-F5344CB8AC3E}">
        <p14:creationId xmlns:p14="http://schemas.microsoft.com/office/powerpoint/2010/main" val="2594479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anim calcmode="lin" valueType="num">
                                      <p:cBhvr>
                                        <p:cTn id="19" dur="500" fill="hold"/>
                                        <p:tgtEl>
                                          <p:spTgt spid="67"/>
                                        </p:tgtEl>
                                        <p:attrNameLst>
                                          <p:attrName>ppt_x</p:attrName>
                                        </p:attrNameLst>
                                      </p:cBhvr>
                                      <p:tavLst>
                                        <p:tav tm="0">
                                          <p:val>
                                            <p:strVal val="#ppt_x"/>
                                          </p:val>
                                        </p:tav>
                                        <p:tav tm="100000">
                                          <p:val>
                                            <p:strVal val="#ppt_x"/>
                                          </p:val>
                                        </p:tav>
                                      </p:tavLst>
                                    </p:anim>
                                    <p:anim calcmode="lin" valueType="num">
                                      <p:cBhvr>
                                        <p:cTn id="20" dur="500" fill="hold"/>
                                        <p:tgtEl>
                                          <p:spTgt spid="67"/>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anim calcmode="lin" valueType="num">
                                      <p:cBhvr>
                                        <p:cTn id="25" dur="500" fill="hold"/>
                                        <p:tgtEl>
                                          <p:spTgt spid="65"/>
                                        </p:tgtEl>
                                        <p:attrNameLst>
                                          <p:attrName>ppt_x</p:attrName>
                                        </p:attrNameLst>
                                      </p:cBhvr>
                                      <p:tavLst>
                                        <p:tav tm="0">
                                          <p:val>
                                            <p:strVal val="#ppt_x"/>
                                          </p:val>
                                        </p:tav>
                                        <p:tav tm="100000">
                                          <p:val>
                                            <p:strVal val="#ppt_x"/>
                                          </p:val>
                                        </p:tav>
                                      </p:tavLst>
                                    </p:anim>
                                    <p:anim calcmode="lin" valueType="num">
                                      <p:cBhvr>
                                        <p:cTn id="26" dur="500" fill="hold"/>
                                        <p:tgtEl>
                                          <p:spTgt spid="65"/>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anim calcmode="lin" valueType="num">
                                      <p:cBhvr>
                                        <p:cTn id="31" dur="500" fill="hold"/>
                                        <p:tgtEl>
                                          <p:spTgt spid="68"/>
                                        </p:tgtEl>
                                        <p:attrNameLst>
                                          <p:attrName>ppt_x</p:attrName>
                                        </p:attrNameLst>
                                      </p:cBhvr>
                                      <p:tavLst>
                                        <p:tav tm="0">
                                          <p:val>
                                            <p:strVal val="#ppt_x"/>
                                          </p:val>
                                        </p:tav>
                                        <p:tav tm="100000">
                                          <p:val>
                                            <p:strVal val="#ppt_x"/>
                                          </p:val>
                                        </p:tav>
                                      </p:tavLst>
                                    </p:anim>
                                    <p:anim calcmode="lin" valueType="num">
                                      <p:cBhvr>
                                        <p:cTn id="32" dur="500" fill="hold"/>
                                        <p:tgtEl>
                                          <p:spTgt spid="68"/>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anim calcmode="lin" valueType="num">
                                      <p:cBhvr>
                                        <p:cTn id="37" dur="500" fill="hold"/>
                                        <p:tgtEl>
                                          <p:spTgt spid="70"/>
                                        </p:tgtEl>
                                        <p:attrNameLst>
                                          <p:attrName>ppt_x</p:attrName>
                                        </p:attrNameLst>
                                      </p:cBhvr>
                                      <p:tavLst>
                                        <p:tav tm="0">
                                          <p:val>
                                            <p:strVal val="#ppt_x"/>
                                          </p:val>
                                        </p:tav>
                                        <p:tav tm="100000">
                                          <p:val>
                                            <p:strVal val="#ppt_x"/>
                                          </p:val>
                                        </p:tav>
                                      </p:tavLst>
                                    </p:anim>
                                    <p:anim calcmode="lin" valueType="num">
                                      <p:cBhvr>
                                        <p:cTn id="38" dur="500" fill="hold"/>
                                        <p:tgtEl>
                                          <p:spTgt spid="70"/>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22" presetClass="entr" presetSubtype="1"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up)">
                                      <p:cBhvr>
                                        <p:cTn id="42" dur="500"/>
                                        <p:tgtEl>
                                          <p:spTgt spid="58"/>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up)">
                                      <p:cBhvr>
                                        <p:cTn id="45" dur="500"/>
                                        <p:tgtEl>
                                          <p:spTgt spid="59"/>
                                        </p:tgtEl>
                                      </p:cBhvr>
                                    </p:animEffect>
                                  </p:childTnLst>
                                </p:cTn>
                              </p:par>
                            </p:childTnLst>
                          </p:cTn>
                        </p:par>
                        <p:par>
                          <p:cTn id="46" fill="hold">
                            <p:stCondLst>
                              <p:cond delay="3500"/>
                            </p:stCondLst>
                            <p:childTnLst>
                              <p:par>
                                <p:cTn id="47" presetID="22" presetClass="entr" presetSubtype="1"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up)">
                                      <p:cBhvr>
                                        <p:cTn id="49" dur="500"/>
                                        <p:tgtEl>
                                          <p:spTgt spid="62"/>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up)">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xit" presetSubtype="0" fill="hold" nodeType="clickEffect">
                                  <p:stCondLst>
                                    <p:cond delay="0"/>
                                  </p:stCondLst>
                                  <p:childTnLst>
                                    <p:animEffect transition="out" filter="fade">
                                      <p:cBhvr>
                                        <p:cTn id="56" dur="500"/>
                                        <p:tgtEl>
                                          <p:spTgt spid="32"/>
                                        </p:tgtEl>
                                      </p:cBhvr>
                                    </p:animEffect>
                                    <p:anim calcmode="lin" valueType="num">
                                      <p:cBhvr>
                                        <p:cTn id="57" dur="500"/>
                                        <p:tgtEl>
                                          <p:spTgt spid="32"/>
                                        </p:tgtEl>
                                        <p:attrNameLst>
                                          <p:attrName>ppt_x</p:attrName>
                                        </p:attrNameLst>
                                      </p:cBhvr>
                                      <p:tavLst>
                                        <p:tav tm="0">
                                          <p:val>
                                            <p:strVal val="ppt_x"/>
                                          </p:val>
                                        </p:tav>
                                        <p:tav tm="100000">
                                          <p:val>
                                            <p:strVal val="ppt_x"/>
                                          </p:val>
                                        </p:tav>
                                      </p:tavLst>
                                    </p:anim>
                                    <p:anim calcmode="lin" valueType="num">
                                      <p:cBhvr>
                                        <p:cTn id="58" dur="500"/>
                                        <p:tgtEl>
                                          <p:spTgt spid="32"/>
                                        </p:tgtEl>
                                        <p:attrNameLst>
                                          <p:attrName>ppt_y</p:attrName>
                                        </p:attrNameLst>
                                      </p:cBhvr>
                                      <p:tavLst>
                                        <p:tav tm="0">
                                          <p:val>
                                            <p:strVal val="ppt_y"/>
                                          </p:val>
                                        </p:tav>
                                        <p:tav tm="100000">
                                          <p:val>
                                            <p:strVal val="ppt_y+.1"/>
                                          </p:val>
                                        </p:tav>
                                      </p:tavLst>
                                    </p:anim>
                                    <p:set>
                                      <p:cBhvr>
                                        <p:cTn id="59" dur="1" fill="hold">
                                          <p:stCondLst>
                                            <p:cond delay="499"/>
                                          </p:stCondLst>
                                        </p:cTn>
                                        <p:tgtEl>
                                          <p:spTgt spid="32"/>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500"/>
                                        <p:tgtEl>
                                          <p:spTgt spid="41"/>
                                        </p:tgtEl>
                                      </p:cBhvr>
                                    </p:animEffect>
                                    <p:anim calcmode="lin" valueType="num">
                                      <p:cBhvr>
                                        <p:cTn id="62" dur="500"/>
                                        <p:tgtEl>
                                          <p:spTgt spid="41"/>
                                        </p:tgtEl>
                                        <p:attrNameLst>
                                          <p:attrName>ppt_x</p:attrName>
                                        </p:attrNameLst>
                                      </p:cBhvr>
                                      <p:tavLst>
                                        <p:tav tm="0">
                                          <p:val>
                                            <p:strVal val="ppt_x"/>
                                          </p:val>
                                        </p:tav>
                                        <p:tav tm="100000">
                                          <p:val>
                                            <p:strVal val="ppt_x"/>
                                          </p:val>
                                        </p:tav>
                                      </p:tavLst>
                                    </p:anim>
                                    <p:anim calcmode="lin" valueType="num">
                                      <p:cBhvr>
                                        <p:cTn id="63" dur="500"/>
                                        <p:tgtEl>
                                          <p:spTgt spid="41"/>
                                        </p:tgtEl>
                                        <p:attrNameLst>
                                          <p:attrName>ppt_y</p:attrName>
                                        </p:attrNameLst>
                                      </p:cBhvr>
                                      <p:tavLst>
                                        <p:tav tm="0">
                                          <p:val>
                                            <p:strVal val="ppt_y"/>
                                          </p:val>
                                        </p:tav>
                                        <p:tav tm="100000">
                                          <p:val>
                                            <p:strVal val="ppt_y+.1"/>
                                          </p:val>
                                        </p:tav>
                                      </p:tavLst>
                                    </p:anim>
                                    <p:set>
                                      <p:cBhvr>
                                        <p:cTn id="64" dur="1" fill="hold">
                                          <p:stCondLst>
                                            <p:cond delay="499"/>
                                          </p:stCondLst>
                                        </p:cTn>
                                        <p:tgtEl>
                                          <p:spTgt spid="41"/>
                                        </p:tgtEl>
                                        <p:attrNameLst>
                                          <p:attrName>style.visibility</p:attrName>
                                        </p:attrNameLst>
                                      </p:cBhvr>
                                      <p:to>
                                        <p:strVal val="hidden"/>
                                      </p:to>
                                    </p:set>
                                  </p:childTnLst>
                                </p:cTn>
                              </p:par>
                              <p:par>
                                <p:cTn id="65" presetID="42" presetClass="exit" presetSubtype="0" fill="hold" grpId="1" nodeType="withEffect">
                                  <p:stCondLst>
                                    <p:cond delay="0"/>
                                  </p:stCondLst>
                                  <p:childTnLst>
                                    <p:animEffect transition="out" filter="fade">
                                      <p:cBhvr>
                                        <p:cTn id="66" dur="500"/>
                                        <p:tgtEl>
                                          <p:spTgt spid="67"/>
                                        </p:tgtEl>
                                      </p:cBhvr>
                                    </p:animEffect>
                                    <p:anim calcmode="lin" valueType="num">
                                      <p:cBhvr>
                                        <p:cTn id="67" dur="500"/>
                                        <p:tgtEl>
                                          <p:spTgt spid="67"/>
                                        </p:tgtEl>
                                        <p:attrNameLst>
                                          <p:attrName>ppt_x</p:attrName>
                                        </p:attrNameLst>
                                      </p:cBhvr>
                                      <p:tavLst>
                                        <p:tav tm="0">
                                          <p:val>
                                            <p:strVal val="ppt_x"/>
                                          </p:val>
                                        </p:tav>
                                        <p:tav tm="100000">
                                          <p:val>
                                            <p:strVal val="ppt_x"/>
                                          </p:val>
                                        </p:tav>
                                      </p:tavLst>
                                    </p:anim>
                                    <p:anim calcmode="lin" valueType="num">
                                      <p:cBhvr>
                                        <p:cTn id="68" dur="500"/>
                                        <p:tgtEl>
                                          <p:spTgt spid="67"/>
                                        </p:tgtEl>
                                        <p:attrNameLst>
                                          <p:attrName>ppt_y</p:attrName>
                                        </p:attrNameLst>
                                      </p:cBhvr>
                                      <p:tavLst>
                                        <p:tav tm="0">
                                          <p:val>
                                            <p:strVal val="ppt_y"/>
                                          </p:val>
                                        </p:tav>
                                        <p:tav tm="100000">
                                          <p:val>
                                            <p:strVal val="ppt_y+.1"/>
                                          </p:val>
                                        </p:tav>
                                      </p:tavLst>
                                    </p:anim>
                                    <p:set>
                                      <p:cBhvr>
                                        <p:cTn id="69" dur="1" fill="hold">
                                          <p:stCondLst>
                                            <p:cond delay="499"/>
                                          </p:stCondLst>
                                        </p:cTn>
                                        <p:tgtEl>
                                          <p:spTgt spid="67"/>
                                        </p:tgtEl>
                                        <p:attrNameLst>
                                          <p:attrName>style.visibility</p:attrName>
                                        </p:attrNameLst>
                                      </p:cBhvr>
                                      <p:to>
                                        <p:strVal val="hidden"/>
                                      </p:to>
                                    </p:set>
                                  </p:childTnLst>
                                </p:cTn>
                              </p:par>
                              <p:par>
                                <p:cTn id="70" presetID="42" presetClass="exit" presetSubtype="0" fill="hold" grpId="1" nodeType="withEffect">
                                  <p:stCondLst>
                                    <p:cond delay="0"/>
                                  </p:stCondLst>
                                  <p:childTnLst>
                                    <p:animEffect transition="out" filter="fade">
                                      <p:cBhvr>
                                        <p:cTn id="71" dur="500"/>
                                        <p:tgtEl>
                                          <p:spTgt spid="65"/>
                                        </p:tgtEl>
                                      </p:cBhvr>
                                    </p:animEffect>
                                    <p:anim calcmode="lin" valueType="num">
                                      <p:cBhvr>
                                        <p:cTn id="72" dur="500"/>
                                        <p:tgtEl>
                                          <p:spTgt spid="65"/>
                                        </p:tgtEl>
                                        <p:attrNameLst>
                                          <p:attrName>ppt_x</p:attrName>
                                        </p:attrNameLst>
                                      </p:cBhvr>
                                      <p:tavLst>
                                        <p:tav tm="0">
                                          <p:val>
                                            <p:strVal val="ppt_x"/>
                                          </p:val>
                                        </p:tav>
                                        <p:tav tm="100000">
                                          <p:val>
                                            <p:strVal val="ppt_x"/>
                                          </p:val>
                                        </p:tav>
                                      </p:tavLst>
                                    </p:anim>
                                    <p:anim calcmode="lin" valueType="num">
                                      <p:cBhvr>
                                        <p:cTn id="73" dur="500"/>
                                        <p:tgtEl>
                                          <p:spTgt spid="65"/>
                                        </p:tgtEl>
                                        <p:attrNameLst>
                                          <p:attrName>ppt_y</p:attrName>
                                        </p:attrNameLst>
                                      </p:cBhvr>
                                      <p:tavLst>
                                        <p:tav tm="0">
                                          <p:val>
                                            <p:strVal val="ppt_y"/>
                                          </p:val>
                                        </p:tav>
                                        <p:tav tm="100000">
                                          <p:val>
                                            <p:strVal val="ppt_y+.1"/>
                                          </p:val>
                                        </p:tav>
                                      </p:tavLst>
                                    </p:anim>
                                    <p:set>
                                      <p:cBhvr>
                                        <p:cTn id="74" dur="1" fill="hold">
                                          <p:stCondLst>
                                            <p:cond delay="499"/>
                                          </p:stCondLst>
                                        </p:cTn>
                                        <p:tgtEl>
                                          <p:spTgt spid="65"/>
                                        </p:tgtEl>
                                        <p:attrNameLst>
                                          <p:attrName>style.visibility</p:attrName>
                                        </p:attrNameLst>
                                      </p:cBhvr>
                                      <p:to>
                                        <p:strVal val="hidden"/>
                                      </p:to>
                                    </p:set>
                                  </p:childTnLst>
                                </p:cTn>
                              </p:par>
                              <p:par>
                                <p:cTn id="75" presetID="42" presetClass="exit" presetSubtype="0" fill="hold" grpId="1" nodeType="withEffect">
                                  <p:stCondLst>
                                    <p:cond delay="0"/>
                                  </p:stCondLst>
                                  <p:childTnLst>
                                    <p:animEffect transition="out" filter="fade">
                                      <p:cBhvr>
                                        <p:cTn id="76" dur="500"/>
                                        <p:tgtEl>
                                          <p:spTgt spid="68"/>
                                        </p:tgtEl>
                                      </p:cBhvr>
                                    </p:animEffect>
                                    <p:anim calcmode="lin" valueType="num">
                                      <p:cBhvr>
                                        <p:cTn id="77" dur="500"/>
                                        <p:tgtEl>
                                          <p:spTgt spid="68"/>
                                        </p:tgtEl>
                                        <p:attrNameLst>
                                          <p:attrName>ppt_x</p:attrName>
                                        </p:attrNameLst>
                                      </p:cBhvr>
                                      <p:tavLst>
                                        <p:tav tm="0">
                                          <p:val>
                                            <p:strVal val="ppt_x"/>
                                          </p:val>
                                        </p:tav>
                                        <p:tav tm="100000">
                                          <p:val>
                                            <p:strVal val="ppt_x"/>
                                          </p:val>
                                        </p:tav>
                                      </p:tavLst>
                                    </p:anim>
                                    <p:anim calcmode="lin" valueType="num">
                                      <p:cBhvr>
                                        <p:cTn id="78" dur="500"/>
                                        <p:tgtEl>
                                          <p:spTgt spid="68"/>
                                        </p:tgtEl>
                                        <p:attrNameLst>
                                          <p:attrName>ppt_y</p:attrName>
                                        </p:attrNameLst>
                                      </p:cBhvr>
                                      <p:tavLst>
                                        <p:tav tm="0">
                                          <p:val>
                                            <p:strVal val="ppt_y"/>
                                          </p:val>
                                        </p:tav>
                                        <p:tav tm="100000">
                                          <p:val>
                                            <p:strVal val="ppt_y+.1"/>
                                          </p:val>
                                        </p:tav>
                                      </p:tavLst>
                                    </p:anim>
                                    <p:set>
                                      <p:cBhvr>
                                        <p:cTn id="79" dur="1" fill="hold">
                                          <p:stCondLst>
                                            <p:cond delay="499"/>
                                          </p:stCondLst>
                                        </p:cTn>
                                        <p:tgtEl>
                                          <p:spTgt spid="68"/>
                                        </p:tgtEl>
                                        <p:attrNameLst>
                                          <p:attrName>style.visibility</p:attrName>
                                        </p:attrNameLst>
                                      </p:cBhvr>
                                      <p:to>
                                        <p:strVal val="hidden"/>
                                      </p:to>
                                    </p:set>
                                  </p:childTnLst>
                                </p:cTn>
                              </p:par>
                              <p:par>
                                <p:cTn id="80" presetID="42" presetClass="exit" presetSubtype="0" fill="hold" grpId="1" nodeType="withEffect">
                                  <p:stCondLst>
                                    <p:cond delay="0"/>
                                  </p:stCondLst>
                                  <p:childTnLst>
                                    <p:animEffect transition="out" filter="fade">
                                      <p:cBhvr>
                                        <p:cTn id="81" dur="500"/>
                                        <p:tgtEl>
                                          <p:spTgt spid="70"/>
                                        </p:tgtEl>
                                      </p:cBhvr>
                                    </p:animEffect>
                                    <p:anim calcmode="lin" valueType="num">
                                      <p:cBhvr>
                                        <p:cTn id="82" dur="500"/>
                                        <p:tgtEl>
                                          <p:spTgt spid="70"/>
                                        </p:tgtEl>
                                        <p:attrNameLst>
                                          <p:attrName>ppt_x</p:attrName>
                                        </p:attrNameLst>
                                      </p:cBhvr>
                                      <p:tavLst>
                                        <p:tav tm="0">
                                          <p:val>
                                            <p:strVal val="ppt_x"/>
                                          </p:val>
                                        </p:tav>
                                        <p:tav tm="100000">
                                          <p:val>
                                            <p:strVal val="ppt_x"/>
                                          </p:val>
                                        </p:tav>
                                      </p:tavLst>
                                    </p:anim>
                                    <p:anim calcmode="lin" valueType="num">
                                      <p:cBhvr>
                                        <p:cTn id="83" dur="500"/>
                                        <p:tgtEl>
                                          <p:spTgt spid="70"/>
                                        </p:tgtEl>
                                        <p:attrNameLst>
                                          <p:attrName>ppt_y</p:attrName>
                                        </p:attrNameLst>
                                      </p:cBhvr>
                                      <p:tavLst>
                                        <p:tav tm="0">
                                          <p:val>
                                            <p:strVal val="ppt_y"/>
                                          </p:val>
                                        </p:tav>
                                        <p:tav tm="100000">
                                          <p:val>
                                            <p:strVal val="ppt_y+.1"/>
                                          </p:val>
                                        </p:tav>
                                      </p:tavLst>
                                    </p:anim>
                                    <p:set>
                                      <p:cBhvr>
                                        <p:cTn id="84" dur="1" fill="hold">
                                          <p:stCondLst>
                                            <p:cond delay="499"/>
                                          </p:stCondLst>
                                        </p:cTn>
                                        <p:tgtEl>
                                          <p:spTgt spid="70"/>
                                        </p:tgtEl>
                                        <p:attrNameLst>
                                          <p:attrName>style.visibility</p:attrName>
                                        </p:attrNameLst>
                                      </p:cBhvr>
                                      <p:to>
                                        <p:strVal val="hidden"/>
                                      </p:to>
                                    </p:set>
                                  </p:childTnLst>
                                </p:cTn>
                              </p:par>
                              <p:par>
                                <p:cTn id="85" presetID="42" presetClass="exit" presetSubtype="0" fill="hold" grpId="1" nodeType="withEffect">
                                  <p:stCondLst>
                                    <p:cond delay="0"/>
                                  </p:stCondLst>
                                  <p:childTnLst>
                                    <p:animEffect transition="out" filter="fade">
                                      <p:cBhvr>
                                        <p:cTn id="86" dur="500"/>
                                        <p:tgtEl>
                                          <p:spTgt spid="58"/>
                                        </p:tgtEl>
                                      </p:cBhvr>
                                    </p:animEffect>
                                    <p:anim calcmode="lin" valueType="num">
                                      <p:cBhvr>
                                        <p:cTn id="87" dur="500"/>
                                        <p:tgtEl>
                                          <p:spTgt spid="58"/>
                                        </p:tgtEl>
                                        <p:attrNameLst>
                                          <p:attrName>ppt_x</p:attrName>
                                        </p:attrNameLst>
                                      </p:cBhvr>
                                      <p:tavLst>
                                        <p:tav tm="0">
                                          <p:val>
                                            <p:strVal val="ppt_x"/>
                                          </p:val>
                                        </p:tav>
                                        <p:tav tm="100000">
                                          <p:val>
                                            <p:strVal val="ppt_x"/>
                                          </p:val>
                                        </p:tav>
                                      </p:tavLst>
                                    </p:anim>
                                    <p:anim calcmode="lin" valueType="num">
                                      <p:cBhvr>
                                        <p:cTn id="88" dur="500"/>
                                        <p:tgtEl>
                                          <p:spTgt spid="58"/>
                                        </p:tgtEl>
                                        <p:attrNameLst>
                                          <p:attrName>ppt_y</p:attrName>
                                        </p:attrNameLst>
                                      </p:cBhvr>
                                      <p:tavLst>
                                        <p:tav tm="0">
                                          <p:val>
                                            <p:strVal val="ppt_y"/>
                                          </p:val>
                                        </p:tav>
                                        <p:tav tm="100000">
                                          <p:val>
                                            <p:strVal val="ppt_y+.1"/>
                                          </p:val>
                                        </p:tav>
                                      </p:tavLst>
                                    </p:anim>
                                    <p:set>
                                      <p:cBhvr>
                                        <p:cTn id="89" dur="1" fill="hold">
                                          <p:stCondLst>
                                            <p:cond delay="499"/>
                                          </p:stCondLst>
                                        </p:cTn>
                                        <p:tgtEl>
                                          <p:spTgt spid="58"/>
                                        </p:tgtEl>
                                        <p:attrNameLst>
                                          <p:attrName>style.visibility</p:attrName>
                                        </p:attrNameLst>
                                      </p:cBhvr>
                                      <p:to>
                                        <p:strVal val="hidden"/>
                                      </p:to>
                                    </p:set>
                                  </p:childTnLst>
                                </p:cTn>
                              </p:par>
                              <p:par>
                                <p:cTn id="90" presetID="42" presetClass="exit" presetSubtype="0" fill="hold" grpId="1" nodeType="withEffect">
                                  <p:stCondLst>
                                    <p:cond delay="0"/>
                                  </p:stCondLst>
                                  <p:childTnLst>
                                    <p:animEffect transition="out" filter="fade">
                                      <p:cBhvr>
                                        <p:cTn id="91" dur="500"/>
                                        <p:tgtEl>
                                          <p:spTgt spid="59"/>
                                        </p:tgtEl>
                                      </p:cBhvr>
                                    </p:animEffect>
                                    <p:anim calcmode="lin" valueType="num">
                                      <p:cBhvr>
                                        <p:cTn id="92" dur="500"/>
                                        <p:tgtEl>
                                          <p:spTgt spid="59"/>
                                        </p:tgtEl>
                                        <p:attrNameLst>
                                          <p:attrName>ppt_x</p:attrName>
                                        </p:attrNameLst>
                                      </p:cBhvr>
                                      <p:tavLst>
                                        <p:tav tm="0">
                                          <p:val>
                                            <p:strVal val="ppt_x"/>
                                          </p:val>
                                        </p:tav>
                                        <p:tav tm="100000">
                                          <p:val>
                                            <p:strVal val="ppt_x"/>
                                          </p:val>
                                        </p:tav>
                                      </p:tavLst>
                                    </p:anim>
                                    <p:anim calcmode="lin" valueType="num">
                                      <p:cBhvr>
                                        <p:cTn id="93" dur="500"/>
                                        <p:tgtEl>
                                          <p:spTgt spid="59"/>
                                        </p:tgtEl>
                                        <p:attrNameLst>
                                          <p:attrName>ppt_y</p:attrName>
                                        </p:attrNameLst>
                                      </p:cBhvr>
                                      <p:tavLst>
                                        <p:tav tm="0">
                                          <p:val>
                                            <p:strVal val="ppt_y"/>
                                          </p:val>
                                        </p:tav>
                                        <p:tav tm="100000">
                                          <p:val>
                                            <p:strVal val="ppt_y+.1"/>
                                          </p:val>
                                        </p:tav>
                                      </p:tavLst>
                                    </p:anim>
                                    <p:set>
                                      <p:cBhvr>
                                        <p:cTn id="94" dur="1" fill="hold">
                                          <p:stCondLst>
                                            <p:cond delay="499"/>
                                          </p:stCondLst>
                                        </p:cTn>
                                        <p:tgtEl>
                                          <p:spTgt spid="59"/>
                                        </p:tgtEl>
                                        <p:attrNameLst>
                                          <p:attrName>style.visibility</p:attrName>
                                        </p:attrNameLst>
                                      </p:cBhvr>
                                      <p:to>
                                        <p:strVal val="hidden"/>
                                      </p:to>
                                    </p:set>
                                  </p:childTnLst>
                                </p:cTn>
                              </p:par>
                              <p:par>
                                <p:cTn id="95" presetID="42" presetClass="exit" presetSubtype="0" fill="hold" grpId="1" nodeType="withEffect">
                                  <p:stCondLst>
                                    <p:cond delay="0"/>
                                  </p:stCondLst>
                                  <p:childTnLst>
                                    <p:animEffect transition="out" filter="fade">
                                      <p:cBhvr>
                                        <p:cTn id="96" dur="500"/>
                                        <p:tgtEl>
                                          <p:spTgt spid="62"/>
                                        </p:tgtEl>
                                      </p:cBhvr>
                                    </p:animEffect>
                                    <p:anim calcmode="lin" valueType="num">
                                      <p:cBhvr>
                                        <p:cTn id="97" dur="500"/>
                                        <p:tgtEl>
                                          <p:spTgt spid="62"/>
                                        </p:tgtEl>
                                        <p:attrNameLst>
                                          <p:attrName>ppt_x</p:attrName>
                                        </p:attrNameLst>
                                      </p:cBhvr>
                                      <p:tavLst>
                                        <p:tav tm="0">
                                          <p:val>
                                            <p:strVal val="ppt_x"/>
                                          </p:val>
                                        </p:tav>
                                        <p:tav tm="100000">
                                          <p:val>
                                            <p:strVal val="ppt_x"/>
                                          </p:val>
                                        </p:tav>
                                      </p:tavLst>
                                    </p:anim>
                                    <p:anim calcmode="lin" valueType="num">
                                      <p:cBhvr>
                                        <p:cTn id="98" dur="500"/>
                                        <p:tgtEl>
                                          <p:spTgt spid="62"/>
                                        </p:tgtEl>
                                        <p:attrNameLst>
                                          <p:attrName>ppt_y</p:attrName>
                                        </p:attrNameLst>
                                      </p:cBhvr>
                                      <p:tavLst>
                                        <p:tav tm="0">
                                          <p:val>
                                            <p:strVal val="ppt_y"/>
                                          </p:val>
                                        </p:tav>
                                        <p:tav tm="100000">
                                          <p:val>
                                            <p:strVal val="ppt_y+.1"/>
                                          </p:val>
                                        </p:tav>
                                      </p:tavLst>
                                    </p:anim>
                                    <p:set>
                                      <p:cBhvr>
                                        <p:cTn id="99" dur="1" fill="hold">
                                          <p:stCondLst>
                                            <p:cond delay="499"/>
                                          </p:stCondLst>
                                        </p:cTn>
                                        <p:tgtEl>
                                          <p:spTgt spid="62"/>
                                        </p:tgtEl>
                                        <p:attrNameLst>
                                          <p:attrName>style.visibility</p:attrName>
                                        </p:attrNameLst>
                                      </p:cBhvr>
                                      <p:to>
                                        <p:strVal val="hidden"/>
                                      </p:to>
                                    </p:set>
                                  </p:childTnLst>
                                </p:cTn>
                              </p:par>
                              <p:par>
                                <p:cTn id="100" presetID="42" presetClass="exit" presetSubtype="0" fill="hold" grpId="1" nodeType="withEffect">
                                  <p:stCondLst>
                                    <p:cond delay="0"/>
                                  </p:stCondLst>
                                  <p:childTnLst>
                                    <p:animEffect transition="out" filter="fade">
                                      <p:cBhvr>
                                        <p:cTn id="101" dur="500"/>
                                        <p:tgtEl>
                                          <p:spTgt spid="63"/>
                                        </p:tgtEl>
                                      </p:cBhvr>
                                    </p:animEffect>
                                    <p:anim calcmode="lin" valueType="num">
                                      <p:cBhvr>
                                        <p:cTn id="102" dur="500"/>
                                        <p:tgtEl>
                                          <p:spTgt spid="63"/>
                                        </p:tgtEl>
                                        <p:attrNameLst>
                                          <p:attrName>ppt_x</p:attrName>
                                        </p:attrNameLst>
                                      </p:cBhvr>
                                      <p:tavLst>
                                        <p:tav tm="0">
                                          <p:val>
                                            <p:strVal val="ppt_x"/>
                                          </p:val>
                                        </p:tav>
                                        <p:tav tm="100000">
                                          <p:val>
                                            <p:strVal val="ppt_x"/>
                                          </p:val>
                                        </p:tav>
                                      </p:tavLst>
                                    </p:anim>
                                    <p:anim calcmode="lin" valueType="num">
                                      <p:cBhvr>
                                        <p:cTn id="103" dur="500"/>
                                        <p:tgtEl>
                                          <p:spTgt spid="63"/>
                                        </p:tgtEl>
                                        <p:attrNameLst>
                                          <p:attrName>ppt_y</p:attrName>
                                        </p:attrNameLst>
                                      </p:cBhvr>
                                      <p:tavLst>
                                        <p:tav tm="0">
                                          <p:val>
                                            <p:strVal val="ppt_y"/>
                                          </p:val>
                                        </p:tav>
                                        <p:tav tm="100000">
                                          <p:val>
                                            <p:strVal val="ppt_y+.1"/>
                                          </p:val>
                                        </p:tav>
                                      </p:tavLst>
                                    </p:anim>
                                    <p:set>
                                      <p:cBhvr>
                                        <p:cTn id="104" dur="1" fill="hold">
                                          <p:stCondLst>
                                            <p:cond delay="499"/>
                                          </p:stCondLst>
                                        </p:cTn>
                                        <p:tgtEl>
                                          <p:spTgt spid="63"/>
                                        </p:tgtEl>
                                        <p:attrNameLst>
                                          <p:attrName>style.visibility</p:attrName>
                                        </p:attrNameLst>
                                      </p:cBhvr>
                                      <p:to>
                                        <p:strVal val="hidden"/>
                                      </p:to>
                                    </p:set>
                                  </p:childTnLst>
                                </p:cTn>
                              </p:par>
                              <p:par>
                                <p:cTn id="105" presetID="42" presetClass="exit" presetSubtype="0" fill="hold" nodeType="withEffect">
                                  <p:stCondLst>
                                    <p:cond delay="0"/>
                                  </p:stCondLst>
                                  <p:childTnLst>
                                    <p:animEffect transition="out" filter="fade">
                                      <p:cBhvr>
                                        <p:cTn id="106" dur="500"/>
                                        <p:tgtEl>
                                          <p:spTgt spid="66"/>
                                        </p:tgtEl>
                                      </p:cBhvr>
                                    </p:animEffect>
                                    <p:anim calcmode="lin" valueType="num">
                                      <p:cBhvr>
                                        <p:cTn id="107" dur="500"/>
                                        <p:tgtEl>
                                          <p:spTgt spid="66"/>
                                        </p:tgtEl>
                                        <p:attrNameLst>
                                          <p:attrName>ppt_x</p:attrName>
                                        </p:attrNameLst>
                                      </p:cBhvr>
                                      <p:tavLst>
                                        <p:tav tm="0">
                                          <p:val>
                                            <p:strVal val="ppt_x"/>
                                          </p:val>
                                        </p:tav>
                                        <p:tav tm="100000">
                                          <p:val>
                                            <p:strVal val="ppt_x"/>
                                          </p:val>
                                        </p:tav>
                                      </p:tavLst>
                                    </p:anim>
                                    <p:anim calcmode="lin" valueType="num">
                                      <p:cBhvr>
                                        <p:cTn id="108" dur="500"/>
                                        <p:tgtEl>
                                          <p:spTgt spid="66"/>
                                        </p:tgtEl>
                                        <p:attrNameLst>
                                          <p:attrName>ppt_y</p:attrName>
                                        </p:attrNameLst>
                                      </p:cBhvr>
                                      <p:tavLst>
                                        <p:tav tm="0">
                                          <p:val>
                                            <p:strVal val="ppt_y"/>
                                          </p:val>
                                        </p:tav>
                                        <p:tav tm="100000">
                                          <p:val>
                                            <p:strVal val="ppt_y+.1"/>
                                          </p:val>
                                        </p:tav>
                                      </p:tavLst>
                                    </p:anim>
                                    <p:set>
                                      <p:cBhvr>
                                        <p:cTn id="109" dur="1" fill="hold">
                                          <p:stCondLst>
                                            <p:cond delay="499"/>
                                          </p:stCondLst>
                                        </p:cTn>
                                        <p:tgtEl>
                                          <p:spTgt spid="66"/>
                                        </p:tgtEl>
                                        <p:attrNameLst>
                                          <p:attrName>style.visibility</p:attrName>
                                        </p:attrNameLst>
                                      </p:cBhvr>
                                      <p:to>
                                        <p:strVal val="hidden"/>
                                      </p:to>
                                    </p:set>
                                  </p:childTnLst>
                                </p:cTn>
                              </p:par>
                              <p:par>
                                <p:cTn id="110" presetID="42" presetClass="exit" presetSubtype="0" fill="hold" nodeType="withEffect">
                                  <p:stCondLst>
                                    <p:cond delay="0"/>
                                  </p:stCondLst>
                                  <p:childTnLst>
                                    <p:animEffect transition="out" filter="fade">
                                      <p:cBhvr>
                                        <p:cTn id="111" dur="500"/>
                                        <p:tgtEl>
                                          <p:spTgt spid="69"/>
                                        </p:tgtEl>
                                      </p:cBhvr>
                                    </p:animEffect>
                                    <p:anim calcmode="lin" valueType="num">
                                      <p:cBhvr>
                                        <p:cTn id="112" dur="500"/>
                                        <p:tgtEl>
                                          <p:spTgt spid="69"/>
                                        </p:tgtEl>
                                        <p:attrNameLst>
                                          <p:attrName>ppt_x</p:attrName>
                                        </p:attrNameLst>
                                      </p:cBhvr>
                                      <p:tavLst>
                                        <p:tav tm="0">
                                          <p:val>
                                            <p:strVal val="ppt_x"/>
                                          </p:val>
                                        </p:tav>
                                        <p:tav tm="100000">
                                          <p:val>
                                            <p:strVal val="ppt_x"/>
                                          </p:val>
                                        </p:tav>
                                      </p:tavLst>
                                    </p:anim>
                                    <p:anim calcmode="lin" valueType="num">
                                      <p:cBhvr>
                                        <p:cTn id="113" dur="500"/>
                                        <p:tgtEl>
                                          <p:spTgt spid="69"/>
                                        </p:tgtEl>
                                        <p:attrNameLst>
                                          <p:attrName>ppt_y</p:attrName>
                                        </p:attrNameLst>
                                      </p:cBhvr>
                                      <p:tavLst>
                                        <p:tav tm="0">
                                          <p:val>
                                            <p:strVal val="ppt_y"/>
                                          </p:val>
                                        </p:tav>
                                        <p:tav tm="100000">
                                          <p:val>
                                            <p:strVal val="ppt_y+.1"/>
                                          </p:val>
                                        </p:tav>
                                      </p:tavLst>
                                    </p:anim>
                                    <p:set>
                                      <p:cBhvr>
                                        <p:cTn id="114"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7" grpId="0" animBg="1"/>
      <p:bldP spid="67" grpId="1" animBg="1"/>
      <p:bldP spid="68" grpId="0" animBg="1"/>
      <p:bldP spid="68" grpId="1" animBg="1"/>
      <p:bldP spid="70" grpId="0" animBg="1"/>
      <p:bldP spid="70" grpId="1" animBg="1"/>
      <p:bldP spid="58" grpId="0" animBg="1"/>
      <p:bldP spid="58" grpId="1" animBg="1"/>
      <p:bldP spid="59" grpId="0" animBg="1"/>
      <p:bldP spid="59" grpId="1" animBg="1"/>
      <p:bldP spid="62" grpId="0"/>
      <p:bldP spid="62" grpId="1"/>
      <p:bldP spid="63" grpId="0"/>
      <p:bldP spid="6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800" b="1" i="0" u="none" strike="noStrike" kern="1200" cap="none" spc="0" normalizeH="0" baseline="0" noProof="0" dirty="0" smtClean="0">
                    <a:ln>
                      <a:noFill/>
                    </a:ln>
                    <a:solidFill>
                      <a:srgbClr val="62FFFF"/>
                    </a:solidFill>
                    <a:effectLst/>
                    <a:uLnTx/>
                    <a:uFillTx/>
                    <a:latin typeface="微软雅黑"/>
                    <a:ea typeface="微软雅黑"/>
                    <a:cs typeface="+mn-cs"/>
                  </a:rPr>
                  <a:t>我们要做的是</a:t>
                </a:r>
                <a:r>
                  <a:rPr lang="en-US" altLang="zh-CN" sz="2800" b="1" dirty="0">
                    <a:solidFill>
                      <a:srgbClr val="62FFFF"/>
                    </a:solidFill>
                    <a:latin typeface="微软雅黑"/>
                    <a:ea typeface="微软雅黑"/>
                  </a:rPr>
                  <a:t>——</a:t>
                </a:r>
                <a:endParaRPr kumimoji="0" lang="zh-CN" altLang="en-US" sz="28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基于音乐热评的社交平台设计与开</a:t>
                </a:r>
                <a:r>
                  <a:rPr lang="zh-CN" altLang="en-US" sz="1200" dirty="0" smtClean="0">
                    <a:solidFill>
                      <a:schemeClr val="bg1"/>
                    </a:solidFill>
                    <a:latin typeface="Agency FB" panose="020B0503020202020204" pitchFamily="34" charset="0"/>
                    <a:ea typeface="+mj-ea"/>
                  </a:rPr>
                  <a:t>发的方案</a:t>
                </a:r>
                <a:endParaRPr lang="zh-CN" altLang="en-US"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8241424" y="2179706"/>
            <a:ext cx="2952874" cy="1109754"/>
            <a:chOff x="-2286766" y="1787957"/>
            <a:chExt cx="2952874" cy="1109754"/>
          </a:xfrm>
        </p:grpSpPr>
        <p:sp>
          <p:nvSpPr>
            <p:cNvPr id="36" name="矩形 35"/>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搜索热评，搜索歌曲，搜索用户。</a:t>
              </a:r>
              <a:endParaRPr lang="en-US" altLang="zh-CN" sz="1200" dirty="0" smtClean="0">
                <a:solidFill>
                  <a:prstClr val="white">
                    <a:alpha val="80000"/>
                  </a:prstClr>
                </a:solidFill>
                <a:latin typeface="Arial"/>
                <a:ea typeface="微软雅黑"/>
              </a:endParaRPr>
            </a:p>
            <a:p>
              <a:pPr>
                <a:lnSpc>
                  <a:spcPct val="120000"/>
                </a:lnSpc>
              </a:pPr>
              <a:r>
                <a:rPr lang="zh-CN" altLang="en-US" sz="1200" dirty="0">
                  <a:solidFill>
                    <a:prstClr val="white">
                      <a:alpha val="80000"/>
                    </a:prstClr>
                  </a:solidFill>
                  <a:latin typeface="Arial"/>
                  <a:ea typeface="微软雅黑"/>
                </a:rPr>
                <a:t>基</a:t>
              </a:r>
              <a:r>
                <a:rPr lang="zh-CN" altLang="en-US" sz="1200" dirty="0" smtClean="0">
                  <a:solidFill>
                    <a:prstClr val="white">
                      <a:alpha val="80000"/>
                    </a:prstClr>
                  </a:solidFill>
                  <a:latin typeface="Arial"/>
                  <a:ea typeface="微软雅黑"/>
                </a:rPr>
                <a:t>于全网歌曲的源搜索，让你听见动听的声音。</a:t>
              </a:r>
              <a:endParaRPr lang="zh-CN" altLang="en-US" sz="1200" dirty="0">
                <a:solidFill>
                  <a:prstClr val="white">
                    <a:alpha val="80000"/>
                  </a:prstClr>
                </a:solidFill>
                <a:latin typeface="Arial"/>
                <a:ea typeface="微软雅黑"/>
              </a:endParaRPr>
            </a:p>
          </p:txBody>
        </p:sp>
        <p:sp>
          <p:nvSpPr>
            <p:cNvPr id="37" name="矩形 36"/>
            <p:cNvSpPr/>
            <p:nvPr/>
          </p:nvSpPr>
          <p:spPr>
            <a:xfrm>
              <a:off x="-2286766" y="1787957"/>
              <a:ext cx="704039" cy="396134"/>
            </a:xfrm>
            <a:prstGeom prst="rect">
              <a:avLst/>
            </a:prstGeom>
            <a:noFill/>
          </p:spPr>
          <p:txBody>
            <a:bodyPr wrap="none" rtlCol="0">
              <a:spAutoFit/>
              <a:scene3d>
                <a:camera prst="orthographicFront"/>
                <a:lightRig rig="threePt" dir="t"/>
              </a:scene3d>
              <a:sp3d contourW="12700"/>
            </a:bodyPr>
            <a:lstStyle/>
            <a:p>
              <a:pPr indent="-285750" algn="r">
                <a:lnSpc>
                  <a:spcPct val="120000"/>
                </a:lnSpc>
                <a:buFont typeface="Arial" panose="020B0604020202020204" pitchFamily="34" charset="0"/>
                <a:buChar char="•"/>
              </a:pPr>
              <a:r>
                <a:rPr lang="zh-CN" altLang="en-US" b="1" dirty="0">
                  <a:solidFill>
                    <a:srgbClr val="6600FF"/>
                  </a:solidFill>
                  <a:latin typeface="Arial"/>
                  <a:ea typeface="微软雅黑"/>
                </a:rPr>
                <a:t>搜</a:t>
              </a:r>
            </a:p>
          </p:txBody>
        </p:sp>
      </p:gr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5463" y="2074202"/>
            <a:ext cx="450293" cy="450293"/>
          </a:xfrm>
          <a:prstGeom prst="rect">
            <a:avLst/>
          </a:prstGeom>
        </p:spPr>
      </p:pic>
      <p:pic>
        <p:nvPicPr>
          <p:cNvPr id="2" name="图片 1"/>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111063" y="3824840"/>
            <a:ext cx="1905000" cy="1905000"/>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8414" y="2602599"/>
            <a:ext cx="638538" cy="638538"/>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41764" y="3151640"/>
            <a:ext cx="598910" cy="598910"/>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2022" y="2987119"/>
            <a:ext cx="329041" cy="329041"/>
          </a:xfrm>
          <a:prstGeom prst="rect">
            <a:avLst/>
          </a:prstGeom>
        </p:spPr>
      </p:pic>
      <p:sp>
        <p:nvSpPr>
          <p:cNvPr id="6" name="文本框 5"/>
          <p:cNvSpPr txBox="1"/>
          <p:nvPr/>
        </p:nvSpPr>
        <p:spPr>
          <a:xfrm>
            <a:off x="1660805" y="3300574"/>
            <a:ext cx="543739" cy="307777"/>
          </a:xfrm>
          <a:prstGeom prst="rect">
            <a:avLst/>
          </a:prstGeom>
          <a:noFill/>
        </p:spPr>
        <p:txBody>
          <a:bodyPr wrap="none" rtlCol="0">
            <a:spAutoFit/>
          </a:bodyPr>
          <a:lstStyle/>
          <a:p>
            <a:r>
              <a:rPr lang="zh-CN" altLang="en-US" sz="1400" dirty="0" smtClean="0">
                <a:solidFill>
                  <a:schemeClr val="bg1">
                    <a:lumMod val="75000"/>
                  </a:schemeClr>
                </a:solidFill>
              </a:rPr>
              <a:t>用户</a:t>
            </a:r>
            <a:endParaRPr lang="zh-CN" altLang="en-US" sz="1400" dirty="0">
              <a:solidFill>
                <a:schemeClr val="bg1">
                  <a:lumMod val="75000"/>
                </a:schemeClr>
              </a:solidFill>
            </a:endParaRPr>
          </a:p>
        </p:txBody>
      </p:sp>
      <p:sp>
        <p:nvSpPr>
          <p:cNvPr id="45" name="文本框 44"/>
          <p:cNvSpPr txBox="1"/>
          <p:nvPr/>
        </p:nvSpPr>
        <p:spPr>
          <a:xfrm>
            <a:off x="2869349" y="3612861"/>
            <a:ext cx="543739" cy="307777"/>
          </a:xfrm>
          <a:prstGeom prst="rect">
            <a:avLst/>
          </a:prstGeom>
          <a:noFill/>
        </p:spPr>
        <p:txBody>
          <a:bodyPr wrap="none" rtlCol="0">
            <a:spAutoFit/>
          </a:bodyPr>
          <a:lstStyle/>
          <a:p>
            <a:r>
              <a:rPr lang="zh-CN" altLang="en-US" sz="1400" dirty="0" smtClean="0">
                <a:solidFill>
                  <a:schemeClr val="bg1">
                    <a:lumMod val="75000"/>
                  </a:schemeClr>
                </a:solidFill>
              </a:rPr>
              <a:t>评论</a:t>
            </a:r>
            <a:endParaRPr lang="zh-CN" altLang="en-US" sz="1400" dirty="0">
              <a:solidFill>
                <a:schemeClr val="bg1">
                  <a:lumMod val="75000"/>
                </a:schemeClr>
              </a:solidFill>
            </a:endParaRPr>
          </a:p>
        </p:txBody>
      </p:sp>
      <p:sp>
        <p:nvSpPr>
          <p:cNvPr id="46" name="文本框 45"/>
          <p:cNvSpPr txBox="1"/>
          <p:nvPr/>
        </p:nvSpPr>
        <p:spPr>
          <a:xfrm>
            <a:off x="4053294" y="3261830"/>
            <a:ext cx="543739" cy="307777"/>
          </a:xfrm>
          <a:prstGeom prst="rect">
            <a:avLst/>
          </a:prstGeom>
          <a:noFill/>
        </p:spPr>
        <p:txBody>
          <a:bodyPr wrap="none" rtlCol="0">
            <a:spAutoFit/>
          </a:bodyPr>
          <a:lstStyle/>
          <a:p>
            <a:r>
              <a:rPr lang="zh-CN" altLang="en-US" sz="1400" dirty="0" smtClean="0">
                <a:solidFill>
                  <a:schemeClr val="bg1">
                    <a:lumMod val="75000"/>
                  </a:schemeClr>
                </a:solidFill>
              </a:rPr>
              <a:t>歌曲</a:t>
            </a:r>
            <a:endParaRPr lang="zh-CN" altLang="en-US" sz="1400" dirty="0">
              <a:solidFill>
                <a:schemeClr val="bg1">
                  <a:lumMod val="75000"/>
                </a:schemeClr>
              </a:solidFill>
            </a:endParaRPr>
          </a:p>
        </p:txBody>
      </p:sp>
      <p:sp>
        <p:nvSpPr>
          <p:cNvPr id="9" name="文本框 8"/>
          <p:cNvSpPr txBox="1"/>
          <p:nvPr/>
        </p:nvSpPr>
        <p:spPr>
          <a:xfrm>
            <a:off x="8129009" y="4838468"/>
            <a:ext cx="3731130" cy="1384995"/>
          </a:xfrm>
          <a:prstGeom prst="rect">
            <a:avLst/>
          </a:prstGeom>
          <a:noFill/>
        </p:spPr>
        <p:txBody>
          <a:bodyPr wrap="square" rtlCol="0">
            <a:spAutoFit/>
          </a:bodyPr>
          <a:lstStyle/>
          <a:p>
            <a:r>
              <a:rPr lang="zh-CN" altLang="en-US" sz="1400" dirty="0" smtClean="0">
                <a:solidFill>
                  <a:schemeClr val="bg1">
                    <a:lumMod val="75000"/>
                  </a:schemeClr>
                </a:solidFill>
              </a:rPr>
              <a:t>由于各个音乐门户的版权限制，很多歌曲因为版权问题在其他平台下架，致使用户不能收听，同时也不知道歌曲的版权所在。因此提供音乐搜索功能，不仅可以搜索音乐的热评，同时还可以搜索到音乐的版权所在平台，用户能够前往收听。</a:t>
            </a:r>
            <a:endParaRPr lang="zh-CN" altLang="en-US" sz="1400" dirty="0">
              <a:solidFill>
                <a:schemeClr val="bg1">
                  <a:lumMod val="75000"/>
                </a:schemeClr>
              </a:solidFill>
            </a:endParaRPr>
          </a:p>
        </p:txBody>
      </p:sp>
      <p:pic>
        <p:nvPicPr>
          <p:cNvPr id="47" name="图片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96474" y="4838468"/>
            <a:ext cx="751772" cy="751772"/>
          </a:xfrm>
          <a:prstGeom prst="rect">
            <a:avLst/>
          </a:prstGeom>
        </p:spPr>
      </p:pic>
    </p:spTree>
    <p:extLst>
      <p:ext uri="{BB962C8B-B14F-4D97-AF65-F5344CB8AC3E}">
        <p14:creationId xmlns:p14="http://schemas.microsoft.com/office/powerpoint/2010/main" val="279212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1000"/>
                                        <p:tgtEl>
                                          <p:spTgt spid="46"/>
                                        </p:tgtEl>
                                      </p:cBhvr>
                                    </p:animEffect>
                                    <p:anim calcmode="lin" valueType="num">
                                      <p:cBhvr>
                                        <p:cTn id="49" dur="1000" fill="hold"/>
                                        <p:tgtEl>
                                          <p:spTgt spid="46"/>
                                        </p:tgtEl>
                                        <p:attrNameLst>
                                          <p:attrName>ppt_x</p:attrName>
                                        </p:attrNameLst>
                                      </p:cBhvr>
                                      <p:tavLst>
                                        <p:tav tm="0">
                                          <p:val>
                                            <p:strVal val="#ppt_x"/>
                                          </p:val>
                                        </p:tav>
                                        <p:tav tm="100000">
                                          <p:val>
                                            <p:strVal val="#ppt_x"/>
                                          </p:val>
                                        </p:tav>
                                      </p:tavLst>
                                    </p:anim>
                                    <p:anim calcmode="lin" valueType="num">
                                      <p:cBhvr>
                                        <p:cTn id="50" dur="1000" fill="hold"/>
                                        <p:tgtEl>
                                          <p:spTgt spid="46"/>
                                        </p:tgtEl>
                                        <p:attrNameLst>
                                          <p:attrName>ppt_y</p:attrName>
                                        </p:attrNameLst>
                                      </p:cBhvr>
                                      <p:tavLst>
                                        <p:tav tm="0">
                                          <p:val>
                                            <p:strVal val="#ppt_y+.1"/>
                                          </p:val>
                                        </p:tav>
                                        <p:tav tm="100000">
                                          <p:val>
                                            <p:strVal val="#ppt_y"/>
                                          </p:val>
                                        </p:tav>
                                      </p:tavLst>
                                    </p:anim>
                                  </p:childTnLst>
                                </p:cTn>
                              </p:par>
                              <p:par>
                                <p:cTn id="51" presetID="22" presetClass="entr" presetSubtype="8"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left)">
                                      <p:cBhvr>
                                        <p:cTn id="53" dur="500"/>
                                        <p:tgtEl>
                                          <p:spTgt spid="9"/>
                                        </p:tgtEl>
                                      </p:cBhvr>
                                    </p:animEffect>
                                  </p:childTnLst>
                                </p:cTn>
                              </p:par>
                            </p:childTnLst>
                          </p:cTn>
                        </p:par>
                        <p:par>
                          <p:cTn id="54" fill="hold">
                            <p:stCondLst>
                              <p:cond delay="2000"/>
                            </p:stCondLst>
                            <p:childTnLst>
                              <p:par>
                                <p:cTn id="55" presetID="22" presetClass="entr" presetSubtype="8"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nodeType="clickEffect">
                                  <p:stCondLst>
                                    <p:cond delay="0"/>
                                  </p:stCondLst>
                                  <p:childTnLst>
                                    <p:animEffect transition="out" filter="fade">
                                      <p:cBhvr>
                                        <p:cTn id="61" dur="1000"/>
                                        <p:tgtEl>
                                          <p:spTgt spid="35"/>
                                        </p:tgtEl>
                                      </p:cBhvr>
                                    </p:animEffect>
                                    <p:anim calcmode="lin" valueType="num">
                                      <p:cBhvr>
                                        <p:cTn id="62" dur="1000"/>
                                        <p:tgtEl>
                                          <p:spTgt spid="35"/>
                                        </p:tgtEl>
                                        <p:attrNameLst>
                                          <p:attrName>ppt_x</p:attrName>
                                        </p:attrNameLst>
                                      </p:cBhvr>
                                      <p:tavLst>
                                        <p:tav tm="0">
                                          <p:val>
                                            <p:strVal val="ppt_x"/>
                                          </p:val>
                                        </p:tav>
                                        <p:tav tm="100000">
                                          <p:val>
                                            <p:strVal val="ppt_x"/>
                                          </p:val>
                                        </p:tav>
                                      </p:tavLst>
                                    </p:anim>
                                    <p:anim calcmode="lin" valueType="num">
                                      <p:cBhvr>
                                        <p:cTn id="63" dur="1000"/>
                                        <p:tgtEl>
                                          <p:spTgt spid="35"/>
                                        </p:tgtEl>
                                        <p:attrNameLst>
                                          <p:attrName>ppt_y</p:attrName>
                                        </p:attrNameLst>
                                      </p:cBhvr>
                                      <p:tavLst>
                                        <p:tav tm="0">
                                          <p:val>
                                            <p:strVal val="ppt_y"/>
                                          </p:val>
                                        </p:tav>
                                        <p:tav tm="100000">
                                          <p:val>
                                            <p:strVal val="ppt_y+.1"/>
                                          </p:val>
                                        </p:tav>
                                      </p:tavLst>
                                    </p:anim>
                                    <p:set>
                                      <p:cBhvr>
                                        <p:cTn id="64" dur="1" fill="hold">
                                          <p:stCondLst>
                                            <p:cond delay="999"/>
                                          </p:stCondLst>
                                        </p:cTn>
                                        <p:tgtEl>
                                          <p:spTgt spid="35"/>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1000"/>
                                        <p:tgtEl>
                                          <p:spTgt spid="42"/>
                                        </p:tgtEl>
                                      </p:cBhvr>
                                    </p:animEffect>
                                    <p:anim calcmode="lin" valueType="num">
                                      <p:cBhvr>
                                        <p:cTn id="67" dur="1000"/>
                                        <p:tgtEl>
                                          <p:spTgt spid="42"/>
                                        </p:tgtEl>
                                        <p:attrNameLst>
                                          <p:attrName>ppt_x</p:attrName>
                                        </p:attrNameLst>
                                      </p:cBhvr>
                                      <p:tavLst>
                                        <p:tav tm="0">
                                          <p:val>
                                            <p:strVal val="ppt_x"/>
                                          </p:val>
                                        </p:tav>
                                        <p:tav tm="100000">
                                          <p:val>
                                            <p:strVal val="ppt_x"/>
                                          </p:val>
                                        </p:tav>
                                      </p:tavLst>
                                    </p:anim>
                                    <p:anim calcmode="lin" valueType="num">
                                      <p:cBhvr>
                                        <p:cTn id="68" dur="1000"/>
                                        <p:tgtEl>
                                          <p:spTgt spid="42"/>
                                        </p:tgtEl>
                                        <p:attrNameLst>
                                          <p:attrName>ppt_y</p:attrName>
                                        </p:attrNameLst>
                                      </p:cBhvr>
                                      <p:tavLst>
                                        <p:tav tm="0">
                                          <p:val>
                                            <p:strVal val="ppt_y"/>
                                          </p:val>
                                        </p:tav>
                                        <p:tav tm="100000">
                                          <p:val>
                                            <p:strVal val="ppt_y+.1"/>
                                          </p:val>
                                        </p:tav>
                                      </p:tavLst>
                                    </p:anim>
                                    <p:set>
                                      <p:cBhvr>
                                        <p:cTn id="69" dur="1" fill="hold">
                                          <p:stCondLst>
                                            <p:cond delay="999"/>
                                          </p:stCondLst>
                                        </p:cTn>
                                        <p:tgtEl>
                                          <p:spTgt spid="42"/>
                                        </p:tgtEl>
                                        <p:attrNameLst>
                                          <p:attrName>style.visibility</p:attrName>
                                        </p:attrNameLst>
                                      </p:cBhvr>
                                      <p:to>
                                        <p:strVal val="hidden"/>
                                      </p:to>
                                    </p:set>
                                  </p:childTnLst>
                                </p:cTn>
                              </p:par>
                              <p:par>
                                <p:cTn id="70" presetID="42" presetClass="exit" presetSubtype="0" fill="hold" nodeType="withEffect">
                                  <p:stCondLst>
                                    <p:cond delay="0"/>
                                  </p:stCondLst>
                                  <p:childTnLst>
                                    <p:animEffect transition="out" filter="fade">
                                      <p:cBhvr>
                                        <p:cTn id="71" dur="1000"/>
                                        <p:tgtEl>
                                          <p:spTgt spid="2"/>
                                        </p:tgtEl>
                                      </p:cBhvr>
                                    </p:animEffect>
                                    <p:anim calcmode="lin" valueType="num">
                                      <p:cBhvr>
                                        <p:cTn id="72" dur="1000"/>
                                        <p:tgtEl>
                                          <p:spTgt spid="2"/>
                                        </p:tgtEl>
                                        <p:attrNameLst>
                                          <p:attrName>ppt_x</p:attrName>
                                        </p:attrNameLst>
                                      </p:cBhvr>
                                      <p:tavLst>
                                        <p:tav tm="0">
                                          <p:val>
                                            <p:strVal val="ppt_x"/>
                                          </p:val>
                                        </p:tav>
                                        <p:tav tm="100000">
                                          <p:val>
                                            <p:strVal val="ppt_x"/>
                                          </p:val>
                                        </p:tav>
                                      </p:tavLst>
                                    </p:anim>
                                    <p:anim calcmode="lin" valueType="num">
                                      <p:cBhvr>
                                        <p:cTn id="73" dur="1000"/>
                                        <p:tgtEl>
                                          <p:spTgt spid="2"/>
                                        </p:tgtEl>
                                        <p:attrNameLst>
                                          <p:attrName>ppt_y</p:attrName>
                                        </p:attrNameLst>
                                      </p:cBhvr>
                                      <p:tavLst>
                                        <p:tav tm="0">
                                          <p:val>
                                            <p:strVal val="ppt_y"/>
                                          </p:val>
                                        </p:tav>
                                        <p:tav tm="100000">
                                          <p:val>
                                            <p:strVal val="ppt_y+.1"/>
                                          </p:val>
                                        </p:tav>
                                      </p:tavLst>
                                    </p:anim>
                                    <p:set>
                                      <p:cBhvr>
                                        <p:cTn id="74" dur="1" fill="hold">
                                          <p:stCondLst>
                                            <p:cond delay="999"/>
                                          </p:stCondLst>
                                        </p:cTn>
                                        <p:tgtEl>
                                          <p:spTgt spid="2"/>
                                        </p:tgtEl>
                                        <p:attrNameLst>
                                          <p:attrName>style.visibility</p:attrName>
                                        </p:attrNameLst>
                                      </p:cBhvr>
                                      <p:to>
                                        <p:strVal val="hidden"/>
                                      </p:to>
                                    </p:set>
                                  </p:childTnLst>
                                </p:cTn>
                              </p:par>
                              <p:par>
                                <p:cTn id="75" presetID="42" presetClass="exit" presetSubtype="0" fill="hold" nodeType="withEffect">
                                  <p:stCondLst>
                                    <p:cond delay="0"/>
                                  </p:stCondLst>
                                  <p:childTnLst>
                                    <p:animEffect transition="out" filter="fade">
                                      <p:cBhvr>
                                        <p:cTn id="76" dur="1000"/>
                                        <p:tgtEl>
                                          <p:spTgt spid="3"/>
                                        </p:tgtEl>
                                      </p:cBhvr>
                                    </p:animEffect>
                                    <p:anim calcmode="lin" valueType="num">
                                      <p:cBhvr>
                                        <p:cTn id="77" dur="1000"/>
                                        <p:tgtEl>
                                          <p:spTgt spid="3"/>
                                        </p:tgtEl>
                                        <p:attrNameLst>
                                          <p:attrName>ppt_x</p:attrName>
                                        </p:attrNameLst>
                                      </p:cBhvr>
                                      <p:tavLst>
                                        <p:tav tm="0">
                                          <p:val>
                                            <p:strVal val="ppt_x"/>
                                          </p:val>
                                        </p:tav>
                                        <p:tav tm="100000">
                                          <p:val>
                                            <p:strVal val="ppt_x"/>
                                          </p:val>
                                        </p:tav>
                                      </p:tavLst>
                                    </p:anim>
                                    <p:anim calcmode="lin" valueType="num">
                                      <p:cBhvr>
                                        <p:cTn id="78" dur="1000"/>
                                        <p:tgtEl>
                                          <p:spTgt spid="3"/>
                                        </p:tgtEl>
                                        <p:attrNameLst>
                                          <p:attrName>ppt_y</p:attrName>
                                        </p:attrNameLst>
                                      </p:cBhvr>
                                      <p:tavLst>
                                        <p:tav tm="0">
                                          <p:val>
                                            <p:strVal val="ppt_y"/>
                                          </p:val>
                                        </p:tav>
                                        <p:tav tm="100000">
                                          <p:val>
                                            <p:strVal val="ppt_y+.1"/>
                                          </p:val>
                                        </p:tav>
                                      </p:tavLst>
                                    </p:anim>
                                    <p:set>
                                      <p:cBhvr>
                                        <p:cTn id="79" dur="1" fill="hold">
                                          <p:stCondLst>
                                            <p:cond delay="999"/>
                                          </p:stCondLst>
                                        </p:cTn>
                                        <p:tgtEl>
                                          <p:spTgt spid="3"/>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1000"/>
                                        <p:tgtEl>
                                          <p:spTgt spid="4"/>
                                        </p:tgtEl>
                                      </p:cBhvr>
                                    </p:animEffect>
                                    <p:anim calcmode="lin" valueType="num">
                                      <p:cBhvr>
                                        <p:cTn id="82" dur="1000"/>
                                        <p:tgtEl>
                                          <p:spTgt spid="4"/>
                                        </p:tgtEl>
                                        <p:attrNameLst>
                                          <p:attrName>ppt_x</p:attrName>
                                        </p:attrNameLst>
                                      </p:cBhvr>
                                      <p:tavLst>
                                        <p:tav tm="0">
                                          <p:val>
                                            <p:strVal val="ppt_x"/>
                                          </p:val>
                                        </p:tav>
                                        <p:tav tm="100000">
                                          <p:val>
                                            <p:strVal val="ppt_x"/>
                                          </p:val>
                                        </p:tav>
                                      </p:tavLst>
                                    </p:anim>
                                    <p:anim calcmode="lin" valueType="num">
                                      <p:cBhvr>
                                        <p:cTn id="83" dur="1000"/>
                                        <p:tgtEl>
                                          <p:spTgt spid="4"/>
                                        </p:tgtEl>
                                        <p:attrNameLst>
                                          <p:attrName>ppt_y</p:attrName>
                                        </p:attrNameLst>
                                      </p:cBhvr>
                                      <p:tavLst>
                                        <p:tav tm="0">
                                          <p:val>
                                            <p:strVal val="ppt_y"/>
                                          </p:val>
                                        </p:tav>
                                        <p:tav tm="100000">
                                          <p:val>
                                            <p:strVal val="ppt_y+.1"/>
                                          </p:val>
                                        </p:tav>
                                      </p:tavLst>
                                    </p:anim>
                                    <p:set>
                                      <p:cBhvr>
                                        <p:cTn id="84" dur="1" fill="hold">
                                          <p:stCondLst>
                                            <p:cond delay="999"/>
                                          </p:stCondLst>
                                        </p:cTn>
                                        <p:tgtEl>
                                          <p:spTgt spid="4"/>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1000"/>
                                        <p:tgtEl>
                                          <p:spTgt spid="5"/>
                                        </p:tgtEl>
                                      </p:cBhvr>
                                    </p:animEffect>
                                    <p:anim calcmode="lin" valueType="num">
                                      <p:cBhvr>
                                        <p:cTn id="87" dur="1000"/>
                                        <p:tgtEl>
                                          <p:spTgt spid="5"/>
                                        </p:tgtEl>
                                        <p:attrNameLst>
                                          <p:attrName>ppt_x</p:attrName>
                                        </p:attrNameLst>
                                      </p:cBhvr>
                                      <p:tavLst>
                                        <p:tav tm="0">
                                          <p:val>
                                            <p:strVal val="ppt_x"/>
                                          </p:val>
                                        </p:tav>
                                        <p:tav tm="100000">
                                          <p:val>
                                            <p:strVal val="ppt_x"/>
                                          </p:val>
                                        </p:tav>
                                      </p:tavLst>
                                    </p:anim>
                                    <p:anim calcmode="lin" valueType="num">
                                      <p:cBhvr>
                                        <p:cTn id="88" dur="1000"/>
                                        <p:tgtEl>
                                          <p:spTgt spid="5"/>
                                        </p:tgtEl>
                                        <p:attrNameLst>
                                          <p:attrName>ppt_y</p:attrName>
                                        </p:attrNameLst>
                                      </p:cBhvr>
                                      <p:tavLst>
                                        <p:tav tm="0">
                                          <p:val>
                                            <p:strVal val="ppt_y"/>
                                          </p:val>
                                        </p:tav>
                                        <p:tav tm="100000">
                                          <p:val>
                                            <p:strVal val="ppt_y+.1"/>
                                          </p:val>
                                        </p:tav>
                                      </p:tavLst>
                                    </p:anim>
                                    <p:set>
                                      <p:cBhvr>
                                        <p:cTn id="89" dur="1" fill="hold">
                                          <p:stCondLst>
                                            <p:cond delay="999"/>
                                          </p:stCondLst>
                                        </p:cTn>
                                        <p:tgtEl>
                                          <p:spTgt spid="5"/>
                                        </p:tgtEl>
                                        <p:attrNameLst>
                                          <p:attrName>style.visibility</p:attrName>
                                        </p:attrNameLst>
                                      </p:cBhvr>
                                      <p:to>
                                        <p:strVal val="hidden"/>
                                      </p:to>
                                    </p:set>
                                  </p:childTnLst>
                                </p:cTn>
                              </p:par>
                              <p:par>
                                <p:cTn id="90" presetID="42" presetClass="exit" presetSubtype="0" fill="hold" grpId="1" nodeType="withEffect">
                                  <p:stCondLst>
                                    <p:cond delay="0"/>
                                  </p:stCondLst>
                                  <p:childTnLst>
                                    <p:animEffect transition="out" filter="fade">
                                      <p:cBhvr>
                                        <p:cTn id="91" dur="1000"/>
                                        <p:tgtEl>
                                          <p:spTgt spid="6"/>
                                        </p:tgtEl>
                                      </p:cBhvr>
                                    </p:animEffect>
                                    <p:anim calcmode="lin" valueType="num">
                                      <p:cBhvr>
                                        <p:cTn id="92" dur="1000"/>
                                        <p:tgtEl>
                                          <p:spTgt spid="6"/>
                                        </p:tgtEl>
                                        <p:attrNameLst>
                                          <p:attrName>ppt_x</p:attrName>
                                        </p:attrNameLst>
                                      </p:cBhvr>
                                      <p:tavLst>
                                        <p:tav tm="0">
                                          <p:val>
                                            <p:strVal val="ppt_x"/>
                                          </p:val>
                                        </p:tav>
                                        <p:tav tm="100000">
                                          <p:val>
                                            <p:strVal val="ppt_x"/>
                                          </p:val>
                                        </p:tav>
                                      </p:tavLst>
                                    </p:anim>
                                    <p:anim calcmode="lin" valueType="num">
                                      <p:cBhvr>
                                        <p:cTn id="93" dur="1000"/>
                                        <p:tgtEl>
                                          <p:spTgt spid="6"/>
                                        </p:tgtEl>
                                        <p:attrNameLst>
                                          <p:attrName>ppt_y</p:attrName>
                                        </p:attrNameLst>
                                      </p:cBhvr>
                                      <p:tavLst>
                                        <p:tav tm="0">
                                          <p:val>
                                            <p:strVal val="ppt_y"/>
                                          </p:val>
                                        </p:tav>
                                        <p:tav tm="100000">
                                          <p:val>
                                            <p:strVal val="ppt_y+.1"/>
                                          </p:val>
                                        </p:tav>
                                      </p:tavLst>
                                    </p:anim>
                                    <p:set>
                                      <p:cBhvr>
                                        <p:cTn id="94" dur="1" fill="hold">
                                          <p:stCondLst>
                                            <p:cond delay="999"/>
                                          </p:stCondLst>
                                        </p:cTn>
                                        <p:tgtEl>
                                          <p:spTgt spid="6"/>
                                        </p:tgtEl>
                                        <p:attrNameLst>
                                          <p:attrName>style.visibility</p:attrName>
                                        </p:attrNameLst>
                                      </p:cBhvr>
                                      <p:to>
                                        <p:strVal val="hidden"/>
                                      </p:to>
                                    </p:set>
                                  </p:childTnLst>
                                </p:cTn>
                              </p:par>
                              <p:par>
                                <p:cTn id="95" presetID="42" presetClass="exit" presetSubtype="0" fill="hold" grpId="1" nodeType="withEffect">
                                  <p:stCondLst>
                                    <p:cond delay="0"/>
                                  </p:stCondLst>
                                  <p:childTnLst>
                                    <p:animEffect transition="out" filter="fade">
                                      <p:cBhvr>
                                        <p:cTn id="96" dur="1000"/>
                                        <p:tgtEl>
                                          <p:spTgt spid="45"/>
                                        </p:tgtEl>
                                      </p:cBhvr>
                                    </p:animEffect>
                                    <p:anim calcmode="lin" valueType="num">
                                      <p:cBhvr>
                                        <p:cTn id="97" dur="1000"/>
                                        <p:tgtEl>
                                          <p:spTgt spid="45"/>
                                        </p:tgtEl>
                                        <p:attrNameLst>
                                          <p:attrName>ppt_x</p:attrName>
                                        </p:attrNameLst>
                                      </p:cBhvr>
                                      <p:tavLst>
                                        <p:tav tm="0">
                                          <p:val>
                                            <p:strVal val="ppt_x"/>
                                          </p:val>
                                        </p:tav>
                                        <p:tav tm="100000">
                                          <p:val>
                                            <p:strVal val="ppt_x"/>
                                          </p:val>
                                        </p:tav>
                                      </p:tavLst>
                                    </p:anim>
                                    <p:anim calcmode="lin" valueType="num">
                                      <p:cBhvr>
                                        <p:cTn id="98" dur="1000"/>
                                        <p:tgtEl>
                                          <p:spTgt spid="45"/>
                                        </p:tgtEl>
                                        <p:attrNameLst>
                                          <p:attrName>ppt_y</p:attrName>
                                        </p:attrNameLst>
                                      </p:cBhvr>
                                      <p:tavLst>
                                        <p:tav tm="0">
                                          <p:val>
                                            <p:strVal val="ppt_y"/>
                                          </p:val>
                                        </p:tav>
                                        <p:tav tm="100000">
                                          <p:val>
                                            <p:strVal val="ppt_y+.1"/>
                                          </p:val>
                                        </p:tav>
                                      </p:tavLst>
                                    </p:anim>
                                    <p:set>
                                      <p:cBhvr>
                                        <p:cTn id="99" dur="1" fill="hold">
                                          <p:stCondLst>
                                            <p:cond delay="999"/>
                                          </p:stCondLst>
                                        </p:cTn>
                                        <p:tgtEl>
                                          <p:spTgt spid="45"/>
                                        </p:tgtEl>
                                        <p:attrNameLst>
                                          <p:attrName>style.visibility</p:attrName>
                                        </p:attrNameLst>
                                      </p:cBhvr>
                                      <p:to>
                                        <p:strVal val="hidden"/>
                                      </p:to>
                                    </p:set>
                                  </p:childTnLst>
                                </p:cTn>
                              </p:par>
                              <p:par>
                                <p:cTn id="100" presetID="42" presetClass="exit" presetSubtype="0" fill="hold" grpId="1" nodeType="withEffect">
                                  <p:stCondLst>
                                    <p:cond delay="0"/>
                                  </p:stCondLst>
                                  <p:childTnLst>
                                    <p:animEffect transition="out" filter="fade">
                                      <p:cBhvr>
                                        <p:cTn id="101" dur="1000"/>
                                        <p:tgtEl>
                                          <p:spTgt spid="46"/>
                                        </p:tgtEl>
                                      </p:cBhvr>
                                    </p:animEffect>
                                    <p:anim calcmode="lin" valueType="num">
                                      <p:cBhvr>
                                        <p:cTn id="102" dur="1000"/>
                                        <p:tgtEl>
                                          <p:spTgt spid="46"/>
                                        </p:tgtEl>
                                        <p:attrNameLst>
                                          <p:attrName>ppt_x</p:attrName>
                                        </p:attrNameLst>
                                      </p:cBhvr>
                                      <p:tavLst>
                                        <p:tav tm="0">
                                          <p:val>
                                            <p:strVal val="ppt_x"/>
                                          </p:val>
                                        </p:tav>
                                        <p:tav tm="100000">
                                          <p:val>
                                            <p:strVal val="ppt_x"/>
                                          </p:val>
                                        </p:tav>
                                      </p:tavLst>
                                    </p:anim>
                                    <p:anim calcmode="lin" valueType="num">
                                      <p:cBhvr>
                                        <p:cTn id="103" dur="1000"/>
                                        <p:tgtEl>
                                          <p:spTgt spid="46"/>
                                        </p:tgtEl>
                                        <p:attrNameLst>
                                          <p:attrName>ppt_y</p:attrName>
                                        </p:attrNameLst>
                                      </p:cBhvr>
                                      <p:tavLst>
                                        <p:tav tm="0">
                                          <p:val>
                                            <p:strVal val="ppt_y"/>
                                          </p:val>
                                        </p:tav>
                                        <p:tav tm="100000">
                                          <p:val>
                                            <p:strVal val="ppt_y+.1"/>
                                          </p:val>
                                        </p:tav>
                                      </p:tavLst>
                                    </p:anim>
                                    <p:set>
                                      <p:cBhvr>
                                        <p:cTn id="104" dur="1" fill="hold">
                                          <p:stCondLst>
                                            <p:cond delay="999"/>
                                          </p:stCondLst>
                                        </p:cTn>
                                        <p:tgtEl>
                                          <p:spTgt spid="46"/>
                                        </p:tgtEl>
                                        <p:attrNameLst>
                                          <p:attrName>style.visibility</p:attrName>
                                        </p:attrNameLst>
                                      </p:cBhvr>
                                      <p:to>
                                        <p:strVal val="hidden"/>
                                      </p:to>
                                    </p:set>
                                  </p:childTnLst>
                                </p:cTn>
                              </p:par>
                              <p:par>
                                <p:cTn id="105" presetID="42" presetClass="exit" presetSubtype="0" fill="hold" grpId="1" nodeType="withEffect">
                                  <p:stCondLst>
                                    <p:cond delay="0"/>
                                  </p:stCondLst>
                                  <p:childTnLst>
                                    <p:animEffect transition="out" filter="fade">
                                      <p:cBhvr>
                                        <p:cTn id="106" dur="1000"/>
                                        <p:tgtEl>
                                          <p:spTgt spid="9"/>
                                        </p:tgtEl>
                                      </p:cBhvr>
                                    </p:animEffect>
                                    <p:anim calcmode="lin" valueType="num">
                                      <p:cBhvr>
                                        <p:cTn id="107" dur="1000"/>
                                        <p:tgtEl>
                                          <p:spTgt spid="9"/>
                                        </p:tgtEl>
                                        <p:attrNameLst>
                                          <p:attrName>ppt_x</p:attrName>
                                        </p:attrNameLst>
                                      </p:cBhvr>
                                      <p:tavLst>
                                        <p:tav tm="0">
                                          <p:val>
                                            <p:strVal val="ppt_x"/>
                                          </p:val>
                                        </p:tav>
                                        <p:tav tm="100000">
                                          <p:val>
                                            <p:strVal val="ppt_x"/>
                                          </p:val>
                                        </p:tav>
                                      </p:tavLst>
                                    </p:anim>
                                    <p:anim calcmode="lin" valueType="num">
                                      <p:cBhvr>
                                        <p:cTn id="108" dur="1000"/>
                                        <p:tgtEl>
                                          <p:spTgt spid="9"/>
                                        </p:tgtEl>
                                        <p:attrNameLst>
                                          <p:attrName>ppt_y</p:attrName>
                                        </p:attrNameLst>
                                      </p:cBhvr>
                                      <p:tavLst>
                                        <p:tav tm="0">
                                          <p:val>
                                            <p:strVal val="ppt_y"/>
                                          </p:val>
                                        </p:tav>
                                        <p:tav tm="100000">
                                          <p:val>
                                            <p:strVal val="ppt_y+.1"/>
                                          </p:val>
                                        </p:tav>
                                      </p:tavLst>
                                    </p:anim>
                                    <p:set>
                                      <p:cBhvr>
                                        <p:cTn id="109" dur="1" fill="hold">
                                          <p:stCondLst>
                                            <p:cond delay="999"/>
                                          </p:stCondLst>
                                        </p:cTn>
                                        <p:tgtEl>
                                          <p:spTgt spid="9"/>
                                        </p:tgtEl>
                                        <p:attrNameLst>
                                          <p:attrName>style.visibility</p:attrName>
                                        </p:attrNameLst>
                                      </p:cBhvr>
                                      <p:to>
                                        <p:strVal val="hidden"/>
                                      </p:to>
                                    </p:set>
                                  </p:childTnLst>
                                </p:cTn>
                              </p:par>
                              <p:par>
                                <p:cTn id="110" presetID="42" presetClass="exit" presetSubtype="0" fill="hold" nodeType="withEffect">
                                  <p:stCondLst>
                                    <p:cond delay="0"/>
                                  </p:stCondLst>
                                  <p:childTnLst>
                                    <p:animEffect transition="out" filter="fade">
                                      <p:cBhvr>
                                        <p:cTn id="111" dur="1000"/>
                                        <p:tgtEl>
                                          <p:spTgt spid="47"/>
                                        </p:tgtEl>
                                      </p:cBhvr>
                                    </p:animEffect>
                                    <p:anim calcmode="lin" valueType="num">
                                      <p:cBhvr>
                                        <p:cTn id="112" dur="1000"/>
                                        <p:tgtEl>
                                          <p:spTgt spid="47"/>
                                        </p:tgtEl>
                                        <p:attrNameLst>
                                          <p:attrName>ppt_x</p:attrName>
                                        </p:attrNameLst>
                                      </p:cBhvr>
                                      <p:tavLst>
                                        <p:tav tm="0">
                                          <p:val>
                                            <p:strVal val="ppt_x"/>
                                          </p:val>
                                        </p:tav>
                                        <p:tav tm="100000">
                                          <p:val>
                                            <p:strVal val="ppt_x"/>
                                          </p:val>
                                        </p:tav>
                                      </p:tavLst>
                                    </p:anim>
                                    <p:anim calcmode="lin" valueType="num">
                                      <p:cBhvr>
                                        <p:cTn id="113" dur="1000"/>
                                        <p:tgtEl>
                                          <p:spTgt spid="47"/>
                                        </p:tgtEl>
                                        <p:attrNameLst>
                                          <p:attrName>ppt_y</p:attrName>
                                        </p:attrNameLst>
                                      </p:cBhvr>
                                      <p:tavLst>
                                        <p:tav tm="0">
                                          <p:val>
                                            <p:strVal val="ppt_y"/>
                                          </p:val>
                                        </p:tav>
                                        <p:tav tm="100000">
                                          <p:val>
                                            <p:strVal val="ppt_y+.1"/>
                                          </p:val>
                                        </p:tav>
                                      </p:tavLst>
                                    </p:anim>
                                    <p:set>
                                      <p:cBhvr>
                                        <p:cTn id="114" dur="1" fill="hold">
                                          <p:stCondLst>
                                            <p:cond delay="9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5" grpId="0"/>
      <p:bldP spid="45" grpId="1"/>
      <p:bldP spid="46" grpId="0"/>
      <p:bldP spid="46" grpId="1"/>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20218" y="418450"/>
            <a:ext cx="5658081" cy="760635"/>
            <a:chOff x="520218" y="418450"/>
            <a:chExt cx="5658081" cy="760635"/>
          </a:xfrm>
        </p:grpSpPr>
        <p:sp>
          <p:nvSpPr>
            <p:cNvPr id="12" name="矩形: 圆角 11"/>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301959" y="418450"/>
              <a:ext cx="4876340" cy="760635"/>
              <a:chOff x="1292231" y="418450"/>
              <a:chExt cx="4876340" cy="760635"/>
            </a:xfrm>
          </p:grpSpPr>
          <p:sp>
            <p:nvSpPr>
              <p:cNvPr id="15" name="文本框 14"/>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800" b="1" i="0" u="none" strike="noStrike" kern="1200" cap="none" spc="0" normalizeH="0" baseline="0" noProof="0" dirty="0" smtClean="0">
                    <a:ln>
                      <a:noFill/>
                    </a:ln>
                    <a:solidFill>
                      <a:srgbClr val="62FFFF"/>
                    </a:solidFill>
                    <a:effectLst/>
                    <a:uLnTx/>
                    <a:uFillTx/>
                    <a:latin typeface="微软雅黑"/>
                    <a:ea typeface="微软雅黑"/>
                    <a:cs typeface="+mn-cs"/>
                  </a:rPr>
                  <a:t>我们要做的是</a:t>
                </a:r>
                <a:r>
                  <a:rPr lang="en-US" altLang="zh-CN" sz="2800" b="1" dirty="0">
                    <a:solidFill>
                      <a:srgbClr val="62FFFF"/>
                    </a:solidFill>
                    <a:latin typeface="微软雅黑"/>
                    <a:ea typeface="微软雅黑"/>
                  </a:rPr>
                  <a:t>——</a:t>
                </a:r>
                <a:endParaRPr kumimoji="0" lang="zh-CN" altLang="en-US" sz="28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16" name="文本框 15"/>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ea typeface="+mj-ea"/>
                  </a:rPr>
                  <a:t>基于音乐热评的社交平台设计与开</a:t>
                </a:r>
                <a:r>
                  <a:rPr lang="zh-CN" altLang="en-US" sz="1200" dirty="0" smtClean="0">
                    <a:solidFill>
                      <a:schemeClr val="bg1"/>
                    </a:solidFill>
                    <a:latin typeface="Agency FB" panose="020B0503020202020204" pitchFamily="34" charset="0"/>
                    <a:ea typeface="+mj-ea"/>
                  </a:rPr>
                  <a:t>发的方案</a:t>
                </a:r>
                <a:endParaRPr lang="zh-CN" altLang="en-US" sz="1200" dirty="0">
                  <a:solidFill>
                    <a:schemeClr val="bg1"/>
                  </a:solidFill>
                  <a:latin typeface="Agency FB" panose="020B0503020202020204" pitchFamily="34" charset="0"/>
                  <a:ea typeface="+mj-ea"/>
                </a:endParaRPr>
              </a:p>
            </p:txBody>
          </p:sp>
        </p:grpSp>
        <p:sp>
          <p:nvSpPr>
            <p:cNvPr id="14"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8" name="组合 37"/>
          <p:cNvGrpSpPr/>
          <p:nvPr/>
        </p:nvGrpSpPr>
        <p:grpSpPr>
          <a:xfrm>
            <a:off x="8241424" y="3969948"/>
            <a:ext cx="2952874" cy="1331353"/>
            <a:chOff x="-2286766" y="1787957"/>
            <a:chExt cx="2952874" cy="1331353"/>
          </a:xfrm>
        </p:grpSpPr>
        <p:sp>
          <p:nvSpPr>
            <p:cNvPr id="39" name="矩形 38"/>
            <p:cNvSpPr/>
            <p:nvPr/>
          </p:nvSpPr>
          <p:spPr>
            <a:xfrm>
              <a:off x="-2286766" y="2140581"/>
              <a:ext cx="2952874"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用户可以管理已经发送的评论以及收到的评论，还可以通过好友管理对当前的好友进行添加或删除。功能性的设置和个人资料设置也可以通过该模块实现。</a:t>
              </a:r>
              <a:endParaRPr lang="zh-CN" altLang="en-US" sz="1200" dirty="0">
                <a:solidFill>
                  <a:prstClr val="white">
                    <a:alpha val="80000"/>
                  </a:prstClr>
                </a:solidFill>
                <a:latin typeface="Arial"/>
                <a:ea typeface="微软雅黑"/>
              </a:endParaRPr>
            </a:p>
          </p:txBody>
        </p:sp>
        <p:sp>
          <p:nvSpPr>
            <p:cNvPr id="40" name="矩形 39"/>
            <p:cNvSpPr/>
            <p:nvPr/>
          </p:nvSpPr>
          <p:spPr>
            <a:xfrm>
              <a:off x="-2286766" y="1787957"/>
              <a:ext cx="704039" cy="396134"/>
            </a:xfrm>
            <a:prstGeom prst="rect">
              <a:avLst/>
            </a:prstGeom>
            <a:noFill/>
          </p:spPr>
          <p:txBody>
            <a:bodyPr wrap="none" rtlCol="0">
              <a:spAutoFit/>
              <a:scene3d>
                <a:camera prst="orthographicFront"/>
                <a:lightRig rig="threePt" dir="t"/>
              </a:scene3d>
              <a:sp3d contourW="12700"/>
            </a:bodyPr>
            <a:lstStyle/>
            <a:p>
              <a:pPr indent="-285750" algn="r">
                <a:lnSpc>
                  <a:spcPct val="120000"/>
                </a:lnSpc>
                <a:buFont typeface="Arial" panose="020B0604020202020204" pitchFamily="34" charset="0"/>
                <a:buChar char="•"/>
              </a:pPr>
              <a:r>
                <a:rPr lang="zh-CN" altLang="en-US" b="1" dirty="0">
                  <a:solidFill>
                    <a:srgbClr val="6600FF"/>
                  </a:solidFill>
                  <a:latin typeface="Arial"/>
                  <a:ea typeface="微软雅黑"/>
                </a:rPr>
                <a:t>我</a:t>
              </a:r>
            </a:p>
          </p:txBody>
        </p:sp>
      </p:gr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5463" y="3872279"/>
            <a:ext cx="450293" cy="450293"/>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446" y="3573689"/>
            <a:ext cx="597179" cy="597179"/>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7648" y="3155571"/>
            <a:ext cx="563964" cy="563964"/>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6625" y="3099498"/>
            <a:ext cx="533819" cy="533819"/>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452" y="2919644"/>
            <a:ext cx="517909" cy="517909"/>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4814" y="3452099"/>
            <a:ext cx="833348" cy="821033"/>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9100" y="2817342"/>
            <a:ext cx="443384" cy="443384"/>
          </a:xfrm>
          <a:prstGeom prst="rect">
            <a:avLst/>
          </a:prstGeom>
        </p:spPr>
      </p:pic>
      <p:pic>
        <p:nvPicPr>
          <p:cNvPr id="8" name="图片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50620" y="4168015"/>
            <a:ext cx="997751" cy="997751"/>
          </a:xfrm>
          <a:prstGeom prst="rect">
            <a:avLst/>
          </a:prstGeom>
        </p:spPr>
      </p:pic>
      <p:pic>
        <p:nvPicPr>
          <p:cNvPr id="9" name="图片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2914" y="5088280"/>
            <a:ext cx="1321170" cy="1321170"/>
          </a:xfrm>
          <a:prstGeom prst="rect">
            <a:avLst/>
          </a:prstGeom>
        </p:spPr>
      </p:pic>
      <p:sp>
        <p:nvSpPr>
          <p:cNvPr id="44" name="文本框 43"/>
          <p:cNvSpPr txBox="1"/>
          <p:nvPr/>
        </p:nvSpPr>
        <p:spPr>
          <a:xfrm>
            <a:off x="982858" y="4201076"/>
            <a:ext cx="902811" cy="307777"/>
          </a:xfrm>
          <a:prstGeom prst="rect">
            <a:avLst/>
          </a:prstGeom>
          <a:noFill/>
        </p:spPr>
        <p:txBody>
          <a:bodyPr wrap="none" rtlCol="0">
            <a:spAutoFit/>
          </a:bodyPr>
          <a:lstStyle/>
          <a:p>
            <a:r>
              <a:rPr lang="zh-CN" altLang="en-US" sz="1400" dirty="0" smtClean="0">
                <a:solidFill>
                  <a:schemeClr val="bg1">
                    <a:lumMod val="75000"/>
                  </a:schemeClr>
                </a:solidFill>
              </a:rPr>
              <a:t>消息管理</a:t>
            </a:r>
            <a:endParaRPr lang="zh-CN" altLang="en-US" sz="1400" dirty="0">
              <a:solidFill>
                <a:schemeClr val="bg1">
                  <a:lumMod val="75000"/>
                </a:schemeClr>
              </a:solidFill>
            </a:endParaRPr>
          </a:p>
        </p:txBody>
      </p:sp>
      <p:sp>
        <p:nvSpPr>
          <p:cNvPr id="45" name="文本框 44"/>
          <p:cNvSpPr txBox="1"/>
          <p:nvPr/>
        </p:nvSpPr>
        <p:spPr>
          <a:xfrm>
            <a:off x="3867931" y="4362961"/>
            <a:ext cx="902811" cy="307777"/>
          </a:xfrm>
          <a:prstGeom prst="rect">
            <a:avLst/>
          </a:prstGeom>
          <a:noFill/>
        </p:spPr>
        <p:txBody>
          <a:bodyPr wrap="none" rtlCol="0">
            <a:spAutoFit/>
          </a:bodyPr>
          <a:lstStyle/>
          <a:p>
            <a:r>
              <a:rPr lang="zh-CN" altLang="en-US" sz="1400" dirty="0" smtClean="0">
                <a:solidFill>
                  <a:schemeClr val="bg1">
                    <a:lumMod val="75000"/>
                  </a:schemeClr>
                </a:solidFill>
              </a:rPr>
              <a:t>好友管理</a:t>
            </a:r>
            <a:endParaRPr lang="zh-CN" altLang="en-US" sz="1400" dirty="0">
              <a:solidFill>
                <a:schemeClr val="bg1">
                  <a:lumMod val="75000"/>
                </a:schemeClr>
              </a:solidFill>
            </a:endParaRPr>
          </a:p>
        </p:txBody>
      </p:sp>
      <p:sp>
        <p:nvSpPr>
          <p:cNvPr id="48" name="文本框 47"/>
          <p:cNvSpPr txBox="1"/>
          <p:nvPr/>
        </p:nvSpPr>
        <p:spPr>
          <a:xfrm>
            <a:off x="2498089" y="5165766"/>
            <a:ext cx="902811" cy="307777"/>
          </a:xfrm>
          <a:prstGeom prst="rect">
            <a:avLst/>
          </a:prstGeom>
          <a:noFill/>
        </p:spPr>
        <p:txBody>
          <a:bodyPr wrap="none" rtlCol="0">
            <a:spAutoFit/>
          </a:bodyPr>
          <a:lstStyle/>
          <a:p>
            <a:r>
              <a:rPr lang="zh-CN" altLang="en-US" sz="1400" dirty="0" smtClean="0">
                <a:solidFill>
                  <a:schemeClr val="bg1">
                    <a:lumMod val="75000"/>
                  </a:schemeClr>
                </a:solidFill>
              </a:rPr>
              <a:t>功能设置</a:t>
            </a:r>
            <a:endParaRPr lang="zh-CN" altLang="en-US" sz="1400" dirty="0">
              <a:solidFill>
                <a:schemeClr val="bg1">
                  <a:lumMod val="75000"/>
                </a:schemeClr>
              </a:solidFill>
            </a:endParaRPr>
          </a:p>
        </p:txBody>
      </p:sp>
      <p:sp>
        <p:nvSpPr>
          <p:cNvPr id="49" name="文本框 48"/>
          <p:cNvSpPr txBox="1"/>
          <p:nvPr/>
        </p:nvSpPr>
        <p:spPr>
          <a:xfrm>
            <a:off x="992422" y="6380218"/>
            <a:ext cx="902811" cy="307777"/>
          </a:xfrm>
          <a:prstGeom prst="rect">
            <a:avLst/>
          </a:prstGeom>
          <a:noFill/>
        </p:spPr>
        <p:txBody>
          <a:bodyPr wrap="none" rtlCol="0">
            <a:spAutoFit/>
          </a:bodyPr>
          <a:lstStyle/>
          <a:p>
            <a:r>
              <a:rPr lang="zh-CN" altLang="en-US" sz="1400" dirty="0" smtClean="0">
                <a:solidFill>
                  <a:schemeClr val="bg1">
                    <a:lumMod val="75000"/>
                  </a:schemeClr>
                </a:solidFill>
              </a:rPr>
              <a:t>资料维护</a:t>
            </a:r>
            <a:endParaRPr lang="zh-CN" altLang="en-US" sz="1400" dirty="0">
              <a:solidFill>
                <a:schemeClr val="bg1">
                  <a:lumMod val="75000"/>
                </a:schemeClr>
              </a:solidFill>
            </a:endParaRPr>
          </a:p>
        </p:txBody>
      </p:sp>
    </p:spTree>
    <p:extLst>
      <p:ext uri="{BB962C8B-B14F-4D97-AF65-F5344CB8AC3E}">
        <p14:creationId xmlns:p14="http://schemas.microsoft.com/office/powerpoint/2010/main" val="3921670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1000"/>
                                        <p:tgtEl>
                                          <p:spTgt spid="8"/>
                                        </p:tgtEl>
                                      </p:cBhvr>
                                    </p:animEffect>
                                    <p:anim calcmode="lin" valueType="num">
                                      <p:cBhvr>
                                        <p:cTn id="49" dur="1000" fill="hold"/>
                                        <p:tgtEl>
                                          <p:spTgt spid="8"/>
                                        </p:tgtEl>
                                        <p:attrNameLst>
                                          <p:attrName>ppt_x</p:attrName>
                                        </p:attrNameLst>
                                      </p:cBhvr>
                                      <p:tavLst>
                                        <p:tav tm="0">
                                          <p:val>
                                            <p:strVal val="#ppt_x"/>
                                          </p:val>
                                        </p:tav>
                                        <p:tav tm="100000">
                                          <p:val>
                                            <p:strVal val="#ppt_x"/>
                                          </p:val>
                                        </p:tav>
                                      </p:tavLst>
                                    </p:anim>
                                    <p:anim calcmode="lin" valueType="num">
                                      <p:cBhvr>
                                        <p:cTn id="50" dur="1000" fill="hold"/>
                                        <p:tgtEl>
                                          <p:spTgt spid="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1000"/>
                                        <p:tgtEl>
                                          <p:spTgt spid="9"/>
                                        </p:tgtEl>
                                      </p:cBhvr>
                                    </p:animEffect>
                                    <p:anim calcmode="lin" valueType="num">
                                      <p:cBhvr>
                                        <p:cTn id="54" dur="1000" fill="hold"/>
                                        <p:tgtEl>
                                          <p:spTgt spid="9"/>
                                        </p:tgtEl>
                                        <p:attrNameLst>
                                          <p:attrName>ppt_x</p:attrName>
                                        </p:attrNameLst>
                                      </p:cBhvr>
                                      <p:tavLst>
                                        <p:tav tm="0">
                                          <p:val>
                                            <p:strVal val="#ppt_x"/>
                                          </p:val>
                                        </p:tav>
                                        <p:tav tm="100000">
                                          <p:val>
                                            <p:strVal val="#ppt_x"/>
                                          </p:val>
                                        </p:tav>
                                      </p:tavLst>
                                    </p:anim>
                                    <p:anim calcmode="lin" valueType="num">
                                      <p:cBhvr>
                                        <p:cTn id="55" dur="1000" fill="hold"/>
                                        <p:tgtEl>
                                          <p:spTgt spid="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1000"/>
                                        <p:tgtEl>
                                          <p:spTgt spid="44"/>
                                        </p:tgtEl>
                                      </p:cBhvr>
                                    </p:animEffect>
                                    <p:anim calcmode="lin" valueType="num">
                                      <p:cBhvr>
                                        <p:cTn id="59" dur="1000" fill="hold"/>
                                        <p:tgtEl>
                                          <p:spTgt spid="44"/>
                                        </p:tgtEl>
                                        <p:attrNameLst>
                                          <p:attrName>ppt_x</p:attrName>
                                        </p:attrNameLst>
                                      </p:cBhvr>
                                      <p:tavLst>
                                        <p:tav tm="0">
                                          <p:val>
                                            <p:strVal val="#ppt_x"/>
                                          </p:val>
                                        </p:tav>
                                        <p:tav tm="100000">
                                          <p:val>
                                            <p:strVal val="#ppt_x"/>
                                          </p:val>
                                        </p:tav>
                                      </p:tavLst>
                                    </p:anim>
                                    <p:anim calcmode="lin" valueType="num">
                                      <p:cBhvr>
                                        <p:cTn id="60" dur="1000" fill="hold"/>
                                        <p:tgtEl>
                                          <p:spTgt spid="44"/>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1000"/>
                                        <p:tgtEl>
                                          <p:spTgt spid="45"/>
                                        </p:tgtEl>
                                      </p:cBhvr>
                                    </p:animEffect>
                                    <p:anim calcmode="lin" valueType="num">
                                      <p:cBhvr>
                                        <p:cTn id="64" dur="1000" fill="hold"/>
                                        <p:tgtEl>
                                          <p:spTgt spid="45"/>
                                        </p:tgtEl>
                                        <p:attrNameLst>
                                          <p:attrName>ppt_x</p:attrName>
                                        </p:attrNameLst>
                                      </p:cBhvr>
                                      <p:tavLst>
                                        <p:tav tm="0">
                                          <p:val>
                                            <p:strVal val="#ppt_x"/>
                                          </p:val>
                                        </p:tav>
                                        <p:tav tm="100000">
                                          <p:val>
                                            <p:strVal val="#ppt_x"/>
                                          </p:val>
                                        </p:tav>
                                      </p:tavLst>
                                    </p:anim>
                                    <p:anim calcmode="lin" valueType="num">
                                      <p:cBhvr>
                                        <p:cTn id="65" dur="1000" fill="hold"/>
                                        <p:tgtEl>
                                          <p:spTgt spid="45"/>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1000"/>
                                        <p:tgtEl>
                                          <p:spTgt spid="48"/>
                                        </p:tgtEl>
                                      </p:cBhvr>
                                    </p:animEffect>
                                    <p:anim calcmode="lin" valueType="num">
                                      <p:cBhvr>
                                        <p:cTn id="69" dur="1000" fill="hold"/>
                                        <p:tgtEl>
                                          <p:spTgt spid="48"/>
                                        </p:tgtEl>
                                        <p:attrNameLst>
                                          <p:attrName>ppt_x</p:attrName>
                                        </p:attrNameLst>
                                      </p:cBhvr>
                                      <p:tavLst>
                                        <p:tav tm="0">
                                          <p:val>
                                            <p:strVal val="#ppt_x"/>
                                          </p:val>
                                        </p:tav>
                                        <p:tav tm="100000">
                                          <p:val>
                                            <p:strVal val="#ppt_x"/>
                                          </p:val>
                                        </p:tav>
                                      </p:tavLst>
                                    </p:anim>
                                    <p:anim calcmode="lin" valueType="num">
                                      <p:cBhvr>
                                        <p:cTn id="70" dur="1000" fill="hold"/>
                                        <p:tgtEl>
                                          <p:spTgt spid="4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1000"/>
                                        <p:tgtEl>
                                          <p:spTgt spid="49"/>
                                        </p:tgtEl>
                                      </p:cBhvr>
                                    </p:animEffect>
                                    <p:anim calcmode="lin" valueType="num">
                                      <p:cBhvr>
                                        <p:cTn id="74" dur="1000" fill="hold"/>
                                        <p:tgtEl>
                                          <p:spTgt spid="49"/>
                                        </p:tgtEl>
                                        <p:attrNameLst>
                                          <p:attrName>ppt_x</p:attrName>
                                        </p:attrNameLst>
                                      </p:cBhvr>
                                      <p:tavLst>
                                        <p:tav tm="0">
                                          <p:val>
                                            <p:strVal val="#ppt_x"/>
                                          </p:val>
                                        </p:tav>
                                        <p:tav tm="100000">
                                          <p:val>
                                            <p:strVal val="#ppt_x"/>
                                          </p:val>
                                        </p:tav>
                                      </p:tavLst>
                                    </p:anim>
                                    <p:anim calcmode="lin" valueType="num">
                                      <p:cBhvr>
                                        <p:cTn id="75"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8" grpId="0"/>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30460" y="426758"/>
            <a:ext cx="2331086" cy="1015663"/>
          </a:xfrm>
          <a:prstGeom prst="rect">
            <a:avLst/>
          </a:prstGeom>
          <a:noFill/>
        </p:spPr>
        <p:txBody>
          <a:bodyPr wrap="none" rtlCol="0">
            <a:spAutoFit/>
            <a:scene3d>
              <a:camera prst="orthographicFront"/>
              <a:lightRig rig="threePt" dir="t"/>
            </a:scene3d>
            <a:sp3d/>
          </a:bodyPr>
          <a:lstStyle/>
          <a:p>
            <a:pPr algn="ctr"/>
            <a:r>
              <a:rPr lang="en-US" altLang="zh-CN" sz="6000" dirty="0">
                <a:gradFill flip="none" rotWithShape="1">
                  <a:gsLst>
                    <a:gs pos="0">
                      <a:srgbClr val="62FFFF"/>
                    </a:gs>
                    <a:gs pos="100000">
                      <a:srgbClr val="0D69FF"/>
                    </a:gs>
                  </a:gsLst>
                  <a:lin ang="2700000" scaled="1"/>
                  <a:tileRect/>
                </a:gradFill>
                <a:latin typeface="Agency FB" panose="020B0503020202020204" pitchFamily="34" charset="0"/>
              </a:rPr>
              <a:t>CONTENT</a:t>
            </a:r>
            <a:endParaRPr lang="zh-CN" altLang="en-US" sz="6000" dirty="0">
              <a:gradFill flip="none" rotWithShape="1">
                <a:gsLst>
                  <a:gs pos="0">
                    <a:srgbClr val="62FFFF"/>
                  </a:gs>
                  <a:gs pos="100000">
                    <a:srgbClr val="0D69FF"/>
                  </a:gs>
                </a:gsLst>
                <a:lin ang="2700000" scaled="1"/>
                <a:tileRect/>
              </a:gradFill>
              <a:latin typeface="Agency FB" panose="020B0503020202020204" pitchFamily="34" charset="0"/>
            </a:endParaRPr>
          </a:p>
        </p:txBody>
      </p:sp>
      <p:cxnSp>
        <p:nvCxnSpPr>
          <p:cNvPr id="3" name="直接连接符 2"/>
          <p:cNvCxnSpPr>
            <a:cxnSpLocks/>
          </p:cNvCxnSpPr>
          <p:nvPr/>
        </p:nvCxnSpPr>
        <p:spPr>
          <a:xfrm>
            <a:off x="5615422" y="1467821"/>
            <a:ext cx="961157" cy="0"/>
          </a:xfrm>
          <a:prstGeom prst="line">
            <a:avLst/>
          </a:prstGeom>
          <a:ln w="38100">
            <a:solidFill>
              <a:srgbClr val="0D69FF"/>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210148" y="2247252"/>
            <a:ext cx="4868985" cy="677796"/>
            <a:chOff x="520218" y="418450"/>
            <a:chExt cx="5658081" cy="787644"/>
          </a:xfrm>
        </p:grpSpPr>
        <p:sp>
          <p:nvSpPr>
            <p:cNvPr id="5" name="矩形: 圆角 4"/>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6" name="组合 5"/>
            <p:cNvGrpSpPr/>
            <p:nvPr/>
          </p:nvGrpSpPr>
          <p:grpSpPr>
            <a:xfrm>
              <a:off x="1301959" y="418450"/>
              <a:ext cx="4876340" cy="787644"/>
              <a:chOff x="1292231" y="418450"/>
              <a:chExt cx="4876340" cy="787644"/>
            </a:xfrm>
          </p:grpSpPr>
          <p:sp>
            <p:nvSpPr>
              <p:cNvPr id="8" name="文本框 7"/>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lang="zh-CN" altLang="en-US" sz="2400" b="1" dirty="0">
                    <a:solidFill>
                      <a:srgbClr val="62FFFF"/>
                    </a:solidFill>
                    <a:latin typeface="微软雅黑"/>
                    <a:ea typeface="微软雅黑"/>
                  </a:rPr>
                  <a:t>项</a:t>
                </a:r>
                <a:r>
                  <a:rPr lang="zh-CN" altLang="en-US" sz="2400" b="1" dirty="0" smtClean="0">
                    <a:solidFill>
                      <a:srgbClr val="62FFFF"/>
                    </a:solidFill>
                    <a:latin typeface="微软雅黑"/>
                    <a:ea typeface="微软雅黑"/>
                  </a:rPr>
                  <a:t>目背景</a:t>
                </a:r>
                <a:endPar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9" name="文本框 8"/>
              <p:cNvSpPr txBox="1"/>
              <p:nvPr/>
            </p:nvSpPr>
            <p:spPr>
              <a:xfrm>
                <a:off x="1292231" y="902086"/>
                <a:ext cx="4876340" cy="304008"/>
              </a:xfrm>
              <a:prstGeom prst="rect">
                <a:avLst/>
              </a:prstGeom>
              <a:noFill/>
            </p:spPr>
            <p:txBody>
              <a:bodyPr wrap="square" rtlCol="0">
                <a:spAutoFit/>
                <a:scene3d>
                  <a:camera prst="orthographicFront"/>
                  <a:lightRig rig="threePt" dir="t"/>
                </a:scene3d>
                <a:sp3d contourW="12700"/>
              </a:bodyPr>
              <a:lstStyle/>
              <a:p>
                <a:r>
                  <a:rPr lang="zh-CN" altLang="en-US" sz="1100" dirty="0" smtClean="0">
                    <a:solidFill>
                      <a:schemeClr val="bg1"/>
                    </a:solidFill>
                    <a:latin typeface="Agency FB" panose="020B0503020202020204" pitchFamily="34" charset="0"/>
                    <a:ea typeface="+mj-ea"/>
                  </a:rPr>
                  <a:t>一个来自地铁与书籍的启发，关于</a:t>
                </a:r>
                <a:r>
                  <a:rPr lang="en-US" altLang="zh-CN" sz="1100" dirty="0" smtClean="0">
                    <a:solidFill>
                      <a:schemeClr val="bg1"/>
                    </a:solidFill>
                    <a:latin typeface="Agency FB" panose="020B0503020202020204" pitchFamily="34" charset="0"/>
                    <a:ea typeface="+mj-ea"/>
                  </a:rPr>
                  <a:t>UGC</a:t>
                </a:r>
                <a:r>
                  <a:rPr lang="zh-CN" altLang="en-US" sz="1100" dirty="0" smtClean="0">
                    <a:solidFill>
                      <a:schemeClr val="bg1"/>
                    </a:solidFill>
                    <a:latin typeface="Agency FB" panose="020B0503020202020204" pitchFamily="34" charset="0"/>
                    <a:ea typeface="+mj-ea"/>
                  </a:rPr>
                  <a:t>的思考。</a:t>
                </a:r>
                <a:endParaRPr lang="en-US" altLang="zh-CN" sz="1100" dirty="0">
                  <a:solidFill>
                    <a:schemeClr val="bg1"/>
                  </a:solidFill>
                  <a:latin typeface="Agency FB" panose="020B0503020202020204" pitchFamily="34" charset="0"/>
                  <a:ea typeface="+mj-ea"/>
                </a:endParaRPr>
              </a:p>
            </p:txBody>
          </p:sp>
        </p:grpSp>
        <p:sp>
          <p:nvSpPr>
            <p:cNvPr id="7"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10" name="组合 9"/>
          <p:cNvGrpSpPr/>
          <p:nvPr/>
        </p:nvGrpSpPr>
        <p:grpSpPr>
          <a:xfrm>
            <a:off x="4210148" y="3483119"/>
            <a:ext cx="4868985" cy="677796"/>
            <a:chOff x="520218" y="418450"/>
            <a:chExt cx="5658081" cy="787644"/>
          </a:xfrm>
        </p:grpSpPr>
        <p:sp>
          <p:nvSpPr>
            <p:cNvPr id="11" name="矩形: 圆角 10"/>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2" name="组合 11"/>
            <p:cNvGrpSpPr/>
            <p:nvPr/>
          </p:nvGrpSpPr>
          <p:grpSpPr>
            <a:xfrm>
              <a:off x="1301959" y="418450"/>
              <a:ext cx="4876340" cy="787644"/>
              <a:chOff x="1292231" y="418450"/>
              <a:chExt cx="4876340" cy="787644"/>
            </a:xfrm>
          </p:grpSpPr>
          <p:sp>
            <p:nvSpPr>
              <p:cNvPr id="14" name="文本框 13"/>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400" b="1" i="0" u="none" strike="noStrike" kern="1200" cap="none" spc="0" normalizeH="0" baseline="0" noProof="0" dirty="0" smtClean="0">
                    <a:ln>
                      <a:noFill/>
                    </a:ln>
                    <a:solidFill>
                      <a:srgbClr val="62FFFF"/>
                    </a:solidFill>
                    <a:effectLst/>
                    <a:uLnTx/>
                    <a:uFillTx/>
                    <a:latin typeface="微软雅黑"/>
                    <a:ea typeface="微软雅黑"/>
                    <a:cs typeface="+mn-cs"/>
                  </a:rPr>
                  <a:t>研究意义</a:t>
                </a:r>
                <a:endPar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15" name="文本框 14"/>
              <p:cNvSpPr txBox="1"/>
              <p:nvPr/>
            </p:nvSpPr>
            <p:spPr>
              <a:xfrm>
                <a:off x="1292231" y="902086"/>
                <a:ext cx="4876340" cy="304008"/>
              </a:xfrm>
              <a:prstGeom prst="rect">
                <a:avLst/>
              </a:prstGeom>
              <a:noFill/>
            </p:spPr>
            <p:txBody>
              <a:bodyPr wrap="square" rtlCol="0">
                <a:spAutoFit/>
                <a:scene3d>
                  <a:camera prst="orthographicFront"/>
                  <a:lightRig rig="threePt" dir="t"/>
                </a:scene3d>
                <a:sp3d contourW="12700"/>
              </a:bodyPr>
              <a:lstStyle/>
              <a:p>
                <a:r>
                  <a:rPr lang="zh-CN" altLang="en-US" sz="1100" dirty="0">
                    <a:solidFill>
                      <a:schemeClr val="bg1"/>
                    </a:solidFill>
                    <a:latin typeface="Agency FB" panose="020B0503020202020204" pitchFamily="34" charset="0"/>
                    <a:ea typeface="+mj-ea"/>
                  </a:rPr>
                  <a:t>细</a:t>
                </a:r>
                <a:r>
                  <a:rPr lang="zh-CN" altLang="en-US" sz="1100" dirty="0" smtClean="0">
                    <a:solidFill>
                      <a:schemeClr val="bg1"/>
                    </a:solidFill>
                    <a:latin typeface="Agency FB" panose="020B0503020202020204" pitchFamily="34" charset="0"/>
                    <a:ea typeface="+mj-ea"/>
                  </a:rPr>
                  <a:t>究</a:t>
                </a:r>
                <a:r>
                  <a:rPr lang="zh-CN" altLang="en-US" sz="1100" dirty="0">
                    <a:solidFill>
                      <a:schemeClr val="bg1"/>
                    </a:solidFill>
                    <a:latin typeface="Agency FB" panose="020B0503020202020204" pitchFamily="34" charset="0"/>
                    <a:ea typeface="+mj-ea"/>
                  </a:rPr>
                  <a:t>用</a:t>
                </a:r>
                <a:r>
                  <a:rPr lang="zh-CN" altLang="en-US" sz="1100" dirty="0" smtClean="0">
                    <a:solidFill>
                      <a:schemeClr val="bg1"/>
                    </a:solidFill>
                    <a:latin typeface="Agency FB" panose="020B0503020202020204" pitchFamily="34" charset="0"/>
                    <a:ea typeface="+mj-ea"/>
                  </a:rPr>
                  <a:t>户创作内容与</a:t>
                </a:r>
                <a:r>
                  <a:rPr lang="zh-CN" altLang="en-US" sz="1100" dirty="0">
                    <a:solidFill>
                      <a:schemeClr val="bg1"/>
                    </a:solidFill>
                    <a:latin typeface="Agency FB" panose="020B0503020202020204" pitchFamily="34" charset="0"/>
                  </a:rPr>
                  <a:t>音乐</a:t>
                </a:r>
                <a:r>
                  <a:rPr lang="zh-CN" altLang="en-US" sz="1100" dirty="0" smtClean="0">
                    <a:solidFill>
                      <a:schemeClr val="bg1"/>
                    </a:solidFill>
                    <a:latin typeface="Agency FB" panose="020B0503020202020204" pitchFamily="34" charset="0"/>
                    <a:ea typeface="+mj-ea"/>
                  </a:rPr>
                  <a:t>热评社交的意义。</a:t>
                </a:r>
                <a:endParaRPr lang="en-US" altLang="zh-CN" sz="1100" dirty="0">
                  <a:solidFill>
                    <a:schemeClr val="bg1"/>
                  </a:solidFill>
                  <a:latin typeface="Agency FB" panose="020B0503020202020204" pitchFamily="34" charset="0"/>
                  <a:ea typeface="+mj-ea"/>
                </a:endParaRPr>
              </a:p>
            </p:txBody>
          </p:sp>
        </p:grpSp>
        <p:sp>
          <p:nvSpPr>
            <p:cNvPr id="13"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16" name="组合 15"/>
          <p:cNvGrpSpPr/>
          <p:nvPr/>
        </p:nvGrpSpPr>
        <p:grpSpPr>
          <a:xfrm>
            <a:off x="4210148" y="4718985"/>
            <a:ext cx="4868985" cy="677796"/>
            <a:chOff x="520218" y="418450"/>
            <a:chExt cx="5658081" cy="787644"/>
          </a:xfrm>
        </p:grpSpPr>
        <p:sp>
          <p:nvSpPr>
            <p:cNvPr id="17" name="矩形: 圆角 1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8" name="组合 17"/>
            <p:cNvGrpSpPr/>
            <p:nvPr/>
          </p:nvGrpSpPr>
          <p:grpSpPr>
            <a:xfrm>
              <a:off x="1301959" y="418450"/>
              <a:ext cx="4876340" cy="787644"/>
              <a:chOff x="1292231" y="418450"/>
              <a:chExt cx="4876340" cy="787644"/>
            </a:xfrm>
          </p:grpSpPr>
          <p:sp>
            <p:nvSpPr>
              <p:cNvPr id="20" name="文本框 19"/>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400" b="1" i="0" u="none" strike="noStrike" kern="1200" cap="none" spc="0" normalizeH="0" baseline="0" noProof="0" dirty="0" smtClean="0">
                    <a:ln>
                      <a:noFill/>
                    </a:ln>
                    <a:solidFill>
                      <a:srgbClr val="62FFFF"/>
                    </a:solidFill>
                    <a:effectLst/>
                    <a:uLnTx/>
                    <a:uFillTx/>
                    <a:latin typeface="微软雅黑"/>
                    <a:ea typeface="微软雅黑"/>
                    <a:cs typeface="+mn-cs"/>
                  </a:rPr>
                  <a:t>国内外研究现状</a:t>
                </a:r>
                <a:endPar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21" name="文本框 20"/>
              <p:cNvSpPr txBox="1"/>
              <p:nvPr/>
            </p:nvSpPr>
            <p:spPr>
              <a:xfrm>
                <a:off x="1292231" y="902086"/>
                <a:ext cx="4876340" cy="304008"/>
              </a:xfrm>
              <a:prstGeom prst="rect">
                <a:avLst/>
              </a:prstGeom>
              <a:noFill/>
            </p:spPr>
            <p:txBody>
              <a:bodyPr wrap="square" rtlCol="0">
                <a:spAutoFit/>
                <a:scene3d>
                  <a:camera prst="orthographicFront"/>
                  <a:lightRig rig="threePt" dir="t"/>
                </a:scene3d>
                <a:sp3d contourW="12700"/>
              </a:bodyPr>
              <a:lstStyle/>
              <a:p>
                <a:r>
                  <a:rPr lang="zh-CN" altLang="en-US" sz="1100" dirty="0">
                    <a:solidFill>
                      <a:schemeClr val="bg1"/>
                    </a:solidFill>
                    <a:latin typeface="Agency FB" panose="020B0503020202020204" pitchFamily="34" charset="0"/>
                    <a:ea typeface="+mj-ea"/>
                  </a:rPr>
                  <a:t>已</a:t>
                </a:r>
                <a:r>
                  <a:rPr lang="zh-CN" altLang="en-US" sz="1100" dirty="0" smtClean="0">
                    <a:solidFill>
                      <a:schemeClr val="bg1"/>
                    </a:solidFill>
                    <a:latin typeface="Agency FB" panose="020B0503020202020204" pitchFamily="34" charset="0"/>
                    <a:ea typeface="+mj-ea"/>
                  </a:rPr>
                  <a:t>有的相关的公众号和网站分析。</a:t>
                </a:r>
                <a:endParaRPr lang="en-US" altLang="zh-CN" sz="1100" dirty="0">
                  <a:solidFill>
                    <a:schemeClr val="bg1"/>
                  </a:solidFill>
                  <a:latin typeface="Agency FB" panose="020B0503020202020204" pitchFamily="34" charset="0"/>
                  <a:ea typeface="+mj-ea"/>
                </a:endParaRPr>
              </a:p>
            </p:txBody>
          </p:sp>
        </p:grpSp>
        <p:sp>
          <p:nvSpPr>
            <p:cNvPr id="19"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grpSp>
        <p:nvGrpSpPr>
          <p:cNvPr id="52" name="组合 51"/>
          <p:cNvGrpSpPr/>
          <p:nvPr/>
        </p:nvGrpSpPr>
        <p:grpSpPr>
          <a:xfrm>
            <a:off x="4210148" y="5903846"/>
            <a:ext cx="4868985" cy="677796"/>
            <a:chOff x="520218" y="418450"/>
            <a:chExt cx="5658081" cy="787644"/>
          </a:xfrm>
        </p:grpSpPr>
        <p:sp>
          <p:nvSpPr>
            <p:cNvPr id="53" name="矩形: 圆角 16"/>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54" name="组合 53"/>
            <p:cNvGrpSpPr/>
            <p:nvPr/>
          </p:nvGrpSpPr>
          <p:grpSpPr>
            <a:xfrm>
              <a:off x="1301959" y="418450"/>
              <a:ext cx="4876340" cy="787644"/>
              <a:chOff x="1292231" y="418450"/>
              <a:chExt cx="4876340" cy="787644"/>
            </a:xfrm>
          </p:grpSpPr>
          <p:sp>
            <p:nvSpPr>
              <p:cNvPr id="56" name="文本框 55"/>
              <p:cNvSpPr txBox="1"/>
              <p:nvPr/>
            </p:nvSpPr>
            <p:spPr>
              <a:xfrm>
                <a:off x="1292231" y="418450"/>
                <a:ext cx="3295074" cy="536485"/>
              </a:xfrm>
              <a:prstGeom prst="rect">
                <a:avLst/>
              </a:prstGeom>
              <a:noFill/>
            </p:spPr>
            <p:txBody>
              <a:bodyPr wrap="square" rtlCol="0">
                <a:spAutoFit/>
                <a:scene3d>
                  <a:camera prst="orthographicFront"/>
                  <a:lightRig rig="threePt" dir="t"/>
                </a:scene3d>
                <a:sp3d contourW="12700"/>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400" b="1" i="0" u="none" strike="noStrike" kern="1200" cap="none" spc="0" normalizeH="0" baseline="0" noProof="0" dirty="0" smtClean="0">
                    <a:ln>
                      <a:noFill/>
                    </a:ln>
                    <a:solidFill>
                      <a:srgbClr val="62FFFF"/>
                    </a:solidFill>
                    <a:effectLst/>
                    <a:uLnTx/>
                    <a:uFillTx/>
                    <a:latin typeface="微软雅黑"/>
                    <a:ea typeface="微软雅黑"/>
                    <a:cs typeface="+mn-cs"/>
                  </a:rPr>
                  <a:t>研究方案</a:t>
                </a:r>
                <a:endParaRPr kumimoji="0" lang="zh-CN" altLang="en-US" sz="2400" b="1" i="0" u="none" strike="noStrike" kern="1200" cap="none" spc="0" normalizeH="0" baseline="0" noProof="0" dirty="0">
                  <a:ln>
                    <a:noFill/>
                  </a:ln>
                  <a:solidFill>
                    <a:srgbClr val="62FFFF"/>
                  </a:solidFill>
                  <a:effectLst/>
                  <a:uLnTx/>
                  <a:uFillTx/>
                  <a:latin typeface="微软雅黑"/>
                  <a:ea typeface="微软雅黑"/>
                  <a:cs typeface="+mn-cs"/>
                </a:endParaRPr>
              </a:p>
            </p:txBody>
          </p:sp>
          <p:sp>
            <p:nvSpPr>
              <p:cNvPr id="57" name="文本框 56"/>
              <p:cNvSpPr txBox="1"/>
              <p:nvPr/>
            </p:nvSpPr>
            <p:spPr>
              <a:xfrm>
                <a:off x="1292231" y="902086"/>
                <a:ext cx="4876340" cy="304008"/>
              </a:xfrm>
              <a:prstGeom prst="rect">
                <a:avLst/>
              </a:prstGeom>
              <a:noFill/>
            </p:spPr>
            <p:txBody>
              <a:bodyPr wrap="square" rtlCol="0">
                <a:spAutoFit/>
                <a:scene3d>
                  <a:camera prst="orthographicFront"/>
                  <a:lightRig rig="threePt" dir="t"/>
                </a:scene3d>
                <a:sp3d contourW="12700"/>
              </a:bodyPr>
              <a:lstStyle/>
              <a:p>
                <a:r>
                  <a:rPr lang="zh-CN" altLang="en-US" sz="1100" dirty="0" smtClean="0">
                    <a:solidFill>
                      <a:schemeClr val="bg1"/>
                    </a:solidFill>
                    <a:latin typeface="Agency FB" panose="020B0503020202020204" pitchFamily="34" charset="0"/>
                    <a:ea typeface="+mj-ea"/>
                  </a:rPr>
                  <a:t>系统设计与开发环境准备。</a:t>
                </a:r>
                <a:endParaRPr lang="en-US" altLang="zh-CN" sz="1100" dirty="0">
                  <a:solidFill>
                    <a:schemeClr val="bg1"/>
                  </a:solidFill>
                  <a:latin typeface="Agency FB" panose="020B0503020202020204" pitchFamily="34" charset="0"/>
                  <a:ea typeface="+mj-ea"/>
                </a:endParaRPr>
              </a:p>
            </p:txBody>
          </p:sp>
        </p:grpSp>
        <p:sp>
          <p:nvSpPr>
            <p:cNvPr id="55"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600"/>
            </a:p>
          </p:txBody>
        </p:sp>
      </p:grpSp>
    </p:spTree>
    <p:extLst>
      <p:ext uri="{BB962C8B-B14F-4D97-AF65-F5344CB8AC3E}">
        <p14:creationId xmlns:p14="http://schemas.microsoft.com/office/powerpoint/2010/main" val="25843088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8"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right)">
                                      <p:cBhvr>
                                        <p:cTn id="12" dur="500"/>
                                        <p:tgtEl>
                                          <p:spTgt spid="10"/>
                                        </p:tgtEl>
                                      </p:cBhvr>
                                    </p:animEffect>
                                  </p:childTnLst>
                                </p:cTn>
                              </p:par>
                              <p:par>
                                <p:cTn id="13" presetID="12" presetClass="entr" presetSubtype="8" fill="hold"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right)">
                                      <p:cBhvr>
                                        <p:cTn id="16" dur="500"/>
                                        <p:tgtEl>
                                          <p:spTgt spid="16"/>
                                        </p:tgtEl>
                                      </p:cBhvr>
                                    </p:animEffect>
                                  </p:childTnLst>
                                </p:cTn>
                              </p:par>
                            </p:childTnLst>
                          </p:cTn>
                        </p:par>
                        <p:par>
                          <p:cTn id="17" fill="hold">
                            <p:stCondLst>
                              <p:cond delay="1500"/>
                            </p:stCondLst>
                            <p:childTnLst>
                              <p:par>
                                <p:cTn id="18" presetID="12" presetClass="entr" presetSubtype="8" fill="hold" nodeType="after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p:tgtEl>
                                          <p:spTgt spid="52"/>
                                        </p:tgtEl>
                                        <p:attrNameLst>
                                          <p:attrName>ppt_x</p:attrName>
                                        </p:attrNameLst>
                                      </p:cBhvr>
                                      <p:tavLst>
                                        <p:tav tm="0">
                                          <p:val>
                                            <p:strVal val="#ppt_x-#ppt_w*1.125000"/>
                                          </p:val>
                                        </p:tav>
                                        <p:tav tm="100000">
                                          <p:val>
                                            <p:strVal val="#ppt_x"/>
                                          </p:val>
                                        </p:tav>
                                      </p:tavLst>
                                    </p:anim>
                                    <p:animEffect transition="in" filter="wipe(right)">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622997" y="462225"/>
            <a:ext cx="3405305"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3200" b="1" dirty="0" smtClean="0">
                <a:ln w="12700">
                  <a:solidFill>
                    <a:schemeClr val="accent5"/>
                  </a:solidFill>
                  <a:prstDash val="solid"/>
                </a:ln>
                <a:pattFill prst="ltDnDiag">
                  <a:fgClr>
                    <a:schemeClr val="accent5">
                      <a:lumMod val="60000"/>
                      <a:lumOff val="40000"/>
                    </a:schemeClr>
                  </a:fgClr>
                  <a:bgClr>
                    <a:schemeClr val="bg1"/>
                  </a:bgClr>
                </a:pattFill>
              </a:rPr>
              <a:t>平台选择</a:t>
            </a:r>
            <a:endParaRPr lang="zh-CN" altLang="en-US" sz="3200" b="1" dirty="0">
              <a:ln w="12700">
                <a:solidFill>
                  <a:schemeClr val="accent5"/>
                </a:solidFill>
                <a:prstDash val="solid"/>
              </a:ln>
              <a:pattFill prst="ltDnDiag">
                <a:fgClr>
                  <a:schemeClr val="accent5">
                    <a:lumMod val="60000"/>
                    <a:lumOff val="40000"/>
                  </a:schemeClr>
                </a:fgClr>
                <a:bgClr>
                  <a:schemeClr val="bg1"/>
                </a:bgClr>
              </a:pattFill>
            </a:endParaRPr>
          </a:p>
        </p:txBody>
      </p:sp>
      <p:cxnSp>
        <p:nvCxnSpPr>
          <p:cNvPr id="33" name="直接连接符 32"/>
          <p:cNvCxnSpPr/>
          <p:nvPr/>
        </p:nvCxnSpPr>
        <p:spPr>
          <a:xfrm flipV="1">
            <a:off x="699796" y="1120346"/>
            <a:ext cx="3048420" cy="13719"/>
          </a:xfrm>
          <a:prstGeom prst="line">
            <a:avLst/>
          </a:prstGeom>
        </p:spPr>
        <p:style>
          <a:lnRef idx="3">
            <a:schemeClr val="accent1"/>
          </a:lnRef>
          <a:fillRef idx="0">
            <a:schemeClr val="accent1"/>
          </a:fillRef>
          <a:effectRef idx="2">
            <a:schemeClr val="accent1"/>
          </a:effectRef>
          <a:fontRef idx="minor">
            <a:schemeClr val="tx1"/>
          </a:fontRef>
        </p:style>
      </p:cxnSp>
      <p:pic>
        <p:nvPicPr>
          <p:cNvPr id="34" name="图片 33"/>
          <p:cNvPicPr/>
          <p:nvPr/>
        </p:nvPicPr>
        <p:blipFill rotWithShape="1">
          <a:blip r:embed="rId3"/>
          <a:srcRect l="20001" t="45477" r="30051" b="6161"/>
          <a:stretch/>
        </p:blipFill>
        <p:spPr bwMode="auto">
          <a:xfrm>
            <a:off x="2325649" y="1542534"/>
            <a:ext cx="6976840" cy="4044350"/>
          </a:xfrm>
          <a:prstGeom prst="rect">
            <a:avLst/>
          </a:prstGeom>
          <a:ln>
            <a:noFill/>
          </a:ln>
          <a:extLst>
            <a:ext uri="{53640926-AAD7-44D8-BBD7-CCE9431645EC}">
              <a14:shadowObscured xmlns:a14="http://schemas.microsoft.com/office/drawing/2010/main"/>
            </a:ext>
          </a:extLst>
        </p:spPr>
      </p:pic>
      <p:sp>
        <p:nvSpPr>
          <p:cNvPr id="12" name="文本框 11"/>
          <p:cNvSpPr txBox="1"/>
          <p:nvPr/>
        </p:nvSpPr>
        <p:spPr>
          <a:xfrm>
            <a:off x="4149055" y="5770493"/>
            <a:ext cx="3595856" cy="369332"/>
          </a:xfrm>
          <a:prstGeom prst="rect">
            <a:avLst/>
          </a:prstGeom>
          <a:noFill/>
        </p:spPr>
        <p:txBody>
          <a:bodyPr wrap="none" rtlCol="0">
            <a:spAutoFit/>
          </a:bodyPr>
          <a:lstStyle/>
          <a:p>
            <a:r>
              <a:rPr lang="en-US" altLang="zh-CN" dirty="0">
                <a:solidFill>
                  <a:schemeClr val="bg1">
                    <a:lumMod val="75000"/>
                  </a:schemeClr>
                </a:solidFill>
              </a:rPr>
              <a:t>2018</a:t>
            </a:r>
            <a:r>
              <a:rPr lang="zh-CN" altLang="en-US" dirty="0">
                <a:solidFill>
                  <a:schemeClr val="bg1">
                    <a:lumMod val="75000"/>
                  </a:schemeClr>
                </a:solidFill>
              </a:rPr>
              <a:t>年</a:t>
            </a:r>
            <a:r>
              <a:rPr lang="en-US" altLang="zh-CN" dirty="0">
                <a:solidFill>
                  <a:schemeClr val="bg1">
                    <a:lumMod val="75000"/>
                  </a:schemeClr>
                </a:solidFill>
              </a:rPr>
              <a:t>2</a:t>
            </a:r>
            <a:r>
              <a:rPr lang="zh-CN" altLang="en-US" dirty="0">
                <a:solidFill>
                  <a:schemeClr val="bg1">
                    <a:lumMod val="75000"/>
                  </a:schemeClr>
                </a:solidFill>
              </a:rPr>
              <a:t>月在线音乐移动</a:t>
            </a:r>
            <a:r>
              <a:rPr lang="en-US" altLang="zh-CN" dirty="0">
                <a:solidFill>
                  <a:schemeClr val="bg1">
                    <a:lumMod val="75000"/>
                  </a:schemeClr>
                </a:solidFill>
              </a:rPr>
              <a:t>APP</a:t>
            </a:r>
            <a:r>
              <a:rPr lang="zh-CN" altLang="en-US" dirty="0">
                <a:solidFill>
                  <a:schemeClr val="bg1">
                    <a:lumMod val="75000"/>
                  </a:schemeClr>
                </a:solidFill>
              </a:rPr>
              <a:t>指数</a:t>
            </a:r>
          </a:p>
        </p:txBody>
      </p:sp>
      <p:sp>
        <p:nvSpPr>
          <p:cNvPr id="13" name="矩形 12"/>
          <p:cNvSpPr/>
          <p:nvPr/>
        </p:nvSpPr>
        <p:spPr>
          <a:xfrm>
            <a:off x="2581882" y="1848895"/>
            <a:ext cx="6464373" cy="19694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8141904" y="3591653"/>
            <a:ext cx="2833635" cy="1444507"/>
            <a:chOff x="8141904" y="3591653"/>
            <a:chExt cx="2833635" cy="1444507"/>
          </a:xfrm>
        </p:grpSpPr>
        <p:sp>
          <p:nvSpPr>
            <p:cNvPr id="23" name="云形标注 22"/>
            <p:cNvSpPr/>
            <p:nvPr/>
          </p:nvSpPr>
          <p:spPr>
            <a:xfrm flipV="1">
              <a:off x="8141904" y="3591653"/>
              <a:ext cx="2833635" cy="1444507"/>
            </a:xfrm>
            <a:prstGeom prst="cloud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24" name="文本框 23"/>
            <p:cNvSpPr txBox="1"/>
            <p:nvPr/>
          </p:nvSpPr>
          <p:spPr>
            <a:xfrm>
              <a:off x="8882743" y="4124734"/>
              <a:ext cx="1537398" cy="646331"/>
            </a:xfrm>
            <a:prstGeom prst="rect">
              <a:avLst/>
            </a:prstGeom>
            <a:noFill/>
          </p:spPr>
          <p:txBody>
            <a:bodyPr wrap="square" rtlCol="0">
              <a:spAutoFit/>
            </a:bodyPr>
            <a:lstStyle/>
            <a:p>
              <a:r>
                <a:rPr lang="zh-CN" altLang="en-US" dirty="0" smtClean="0">
                  <a:solidFill>
                    <a:schemeClr val="bg1">
                      <a:lumMod val="65000"/>
                    </a:schemeClr>
                  </a:solidFill>
                </a:rPr>
                <a:t>月独立设备</a:t>
              </a:r>
              <a:r>
                <a:rPr lang="en-US" altLang="zh-CN" dirty="0" smtClean="0">
                  <a:solidFill>
                    <a:schemeClr val="bg1">
                      <a:lumMod val="65000"/>
                    </a:schemeClr>
                  </a:solidFill>
                </a:rPr>
                <a:t>10000+</a:t>
              </a:r>
              <a:r>
                <a:rPr lang="zh-CN" altLang="en-US" dirty="0" smtClean="0">
                  <a:solidFill>
                    <a:schemeClr val="bg1">
                      <a:lumMod val="65000"/>
                    </a:schemeClr>
                  </a:solidFill>
                </a:rPr>
                <a:t>万台</a:t>
              </a:r>
              <a:endParaRPr lang="zh-CN" altLang="en-US" dirty="0">
                <a:solidFill>
                  <a:schemeClr val="bg1">
                    <a:lumMod val="65000"/>
                  </a:schemeClr>
                </a:solidFill>
              </a:endParaRPr>
            </a:p>
          </p:txBody>
        </p:sp>
      </p:grpSp>
      <p:sp>
        <p:nvSpPr>
          <p:cNvPr id="35" name="乘号 34"/>
          <p:cNvSpPr/>
          <p:nvPr/>
        </p:nvSpPr>
        <p:spPr>
          <a:xfrm>
            <a:off x="1210006" y="2400679"/>
            <a:ext cx="9473954" cy="432955"/>
          </a:xfrm>
          <a:prstGeom prst="mathMultiply">
            <a:avLst>
              <a:gd name="adj1" fmla="val 4342"/>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3" name="流程图: 决策 42"/>
          <p:cNvSpPr/>
          <p:nvPr/>
        </p:nvSpPr>
        <p:spPr>
          <a:xfrm>
            <a:off x="408662" y="2208457"/>
            <a:ext cx="2173220" cy="817398"/>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400" dirty="0" smtClean="0"/>
              <a:t>无热评功能</a:t>
            </a:r>
            <a:endParaRPr lang="zh-CN" altLang="en-US" sz="1400" dirty="0"/>
          </a:p>
        </p:txBody>
      </p:sp>
    </p:spTree>
    <p:extLst>
      <p:ext uri="{BB962C8B-B14F-4D97-AF65-F5344CB8AC3E}">
        <p14:creationId xmlns:p14="http://schemas.microsoft.com/office/powerpoint/2010/main" val="3631272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left)">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left)">
                                      <p:cBhvr>
                                        <p:cTn id="2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5"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622997" y="462225"/>
            <a:ext cx="3405305"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3200" b="1" dirty="0">
                <a:ln w="12700">
                  <a:solidFill>
                    <a:schemeClr val="accent5"/>
                  </a:solidFill>
                  <a:prstDash val="solid"/>
                </a:ln>
                <a:pattFill prst="ltDnDiag">
                  <a:fgClr>
                    <a:schemeClr val="accent5">
                      <a:lumMod val="60000"/>
                      <a:lumOff val="40000"/>
                    </a:schemeClr>
                  </a:fgClr>
                  <a:bgClr>
                    <a:schemeClr val="bg1"/>
                  </a:bgClr>
                </a:pattFill>
              </a:rPr>
              <a:t>热</a:t>
            </a:r>
            <a:r>
              <a:rPr lang="zh-CN" altLang="en-US" sz="3200" b="1" dirty="0" smtClean="0">
                <a:ln w="12700">
                  <a:solidFill>
                    <a:schemeClr val="accent5"/>
                  </a:solidFill>
                  <a:prstDash val="solid"/>
                </a:ln>
                <a:pattFill prst="ltDnDiag">
                  <a:fgClr>
                    <a:schemeClr val="accent5">
                      <a:lumMod val="60000"/>
                      <a:lumOff val="40000"/>
                    </a:schemeClr>
                  </a:fgClr>
                  <a:bgClr>
                    <a:schemeClr val="bg1"/>
                  </a:bgClr>
                </a:pattFill>
              </a:rPr>
              <a:t>评采集</a:t>
            </a:r>
            <a:endParaRPr lang="zh-CN" altLang="en-US" sz="3200" b="1" dirty="0">
              <a:ln w="12700">
                <a:solidFill>
                  <a:schemeClr val="accent5"/>
                </a:solidFill>
                <a:prstDash val="solid"/>
              </a:ln>
              <a:pattFill prst="ltDnDiag">
                <a:fgClr>
                  <a:schemeClr val="accent5">
                    <a:lumMod val="60000"/>
                    <a:lumOff val="40000"/>
                  </a:schemeClr>
                </a:fgClr>
                <a:bgClr>
                  <a:schemeClr val="bg1"/>
                </a:bgClr>
              </a:pattFill>
            </a:endParaRPr>
          </a:p>
        </p:txBody>
      </p:sp>
      <p:cxnSp>
        <p:nvCxnSpPr>
          <p:cNvPr id="33" name="直接连接符 32"/>
          <p:cNvCxnSpPr/>
          <p:nvPr/>
        </p:nvCxnSpPr>
        <p:spPr>
          <a:xfrm flipV="1">
            <a:off x="699796" y="1120346"/>
            <a:ext cx="3048420" cy="13719"/>
          </a:xfrm>
          <a:prstGeom prst="line">
            <a:avLst/>
          </a:prstGeom>
        </p:spPr>
        <p:style>
          <a:lnRef idx="3">
            <a:schemeClr val="accent1"/>
          </a:lnRef>
          <a:fillRef idx="0">
            <a:schemeClr val="accent1"/>
          </a:fillRef>
          <a:effectRef idx="2">
            <a:schemeClr val="accent1"/>
          </a:effectRef>
          <a:fontRef idx="minor">
            <a:schemeClr val="tx1"/>
          </a:fontRef>
        </p:style>
      </p:cxnSp>
      <p:pic>
        <p:nvPicPr>
          <p:cNvPr id="1028" name="Picture 4"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3580" y="3479687"/>
            <a:ext cx="1914386" cy="60166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117135" y="2602524"/>
            <a:ext cx="4551903" cy="1754326"/>
          </a:xfrm>
          <a:prstGeom prst="rect">
            <a:avLst/>
          </a:prstGeom>
          <a:noFill/>
        </p:spPr>
        <p:txBody>
          <a:bodyPr wrap="square" rtlCol="0">
            <a:spAutoFit/>
          </a:bodyPr>
          <a:lstStyle/>
          <a:p>
            <a:r>
              <a:rPr lang="zh-CN" altLang="en-US" dirty="0" smtClean="0">
                <a:solidFill>
                  <a:schemeClr val="bg1">
                    <a:lumMod val="85000"/>
                  </a:schemeClr>
                </a:solidFill>
              </a:rPr>
              <a:t>通过分析网页结构和网站结构，我们可以通过</a:t>
            </a:r>
            <a:r>
              <a:rPr lang="en-US" altLang="zh-CN" dirty="0" smtClean="0">
                <a:solidFill>
                  <a:schemeClr val="bg1">
                    <a:lumMod val="85000"/>
                  </a:schemeClr>
                </a:solidFill>
              </a:rPr>
              <a:t>Webmagic</a:t>
            </a:r>
            <a:r>
              <a:rPr lang="zh-CN" altLang="en-US" dirty="0" smtClean="0">
                <a:solidFill>
                  <a:schemeClr val="bg1">
                    <a:lumMod val="85000"/>
                  </a:schemeClr>
                </a:solidFill>
              </a:rPr>
              <a:t>爬取</a:t>
            </a:r>
            <a:r>
              <a:rPr lang="en-US" altLang="zh-CN" dirty="0" smtClean="0">
                <a:solidFill>
                  <a:schemeClr val="bg1">
                    <a:lumMod val="85000"/>
                  </a:schemeClr>
                </a:solidFill>
              </a:rPr>
              <a:t>QQ</a:t>
            </a:r>
            <a:r>
              <a:rPr lang="zh-CN" altLang="en-US" dirty="0" smtClean="0">
                <a:solidFill>
                  <a:schemeClr val="bg1">
                    <a:lumMod val="85000"/>
                  </a:schemeClr>
                </a:solidFill>
              </a:rPr>
              <a:t>音乐、酷我音乐以及网易云音乐的所有歌曲的热门评论，通过计算热评的</a:t>
            </a:r>
            <a:r>
              <a:rPr lang="en-US" altLang="zh-CN" dirty="0" smtClean="0">
                <a:solidFill>
                  <a:schemeClr val="bg1">
                    <a:lumMod val="85000"/>
                  </a:schemeClr>
                </a:solidFill>
              </a:rPr>
              <a:t>Hash</a:t>
            </a:r>
            <a:r>
              <a:rPr lang="zh-CN" altLang="en-US" dirty="0" smtClean="0">
                <a:solidFill>
                  <a:schemeClr val="bg1">
                    <a:lumMod val="85000"/>
                  </a:schemeClr>
                </a:solidFill>
              </a:rPr>
              <a:t>然后进行存储，防止相同评论。并且进行关键词分析和情感分析属于正面还是负面。</a:t>
            </a:r>
            <a:endParaRPr lang="zh-CN" altLang="en-US" dirty="0">
              <a:solidFill>
                <a:schemeClr val="bg1">
                  <a:lumMod val="85000"/>
                </a:schemeClr>
              </a:solidFill>
            </a:endParaRPr>
          </a:p>
        </p:txBody>
      </p:sp>
      <p:pic>
        <p:nvPicPr>
          <p:cNvPr id="1032" name="Picture 8" descr="QQé³ä¹"/>
          <p:cNvPicPr>
            <a:picLocks noChangeAspect="1" noChangeArrowheads="1"/>
          </p:cNvPicPr>
          <p:nvPr/>
        </p:nvPicPr>
        <p:blipFill rotWithShape="1">
          <a:blip r:embed="rId4">
            <a:extLst>
              <a:ext uri="{28A0092B-C50C-407E-A947-70E740481C1C}">
                <a14:useLocalDpi xmlns:a14="http://schemas.microsoft.com/office/drawing/2010/main" val="0"/>
              </a:ext>
            </a:extLst>
          </a:blip>
          <a:srcRect t="1" r="74306" b="-4073"/>
          <a:stretch/>
        </p:blipFill>
        <p:spPr bwMode="auto">
          <a:xfrm>
            <a:off x="7339766" y="2181920"/>
            <a:ext cx="416047" cy="45599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a:off x="7636747" y="2803490"/>
            <a:ext cx="416833" cy="38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882743" y="2767038"/>
            <a:ext cx="20097" cy="437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9699148" y="2803490"/>
            <a:ext cx="224562" cy="38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9020820" y="4356850"/>
            <a:ext cx="0" cy="545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6992" y="5099192"/>
            <a:ext cx="1371947" cy="1371947"/>
          </a:xfrm>
          <a:prstGeom prst="rect">
            <a:avLst/>
          </a:prstGeom>
        </p:spPr>
      </p:pic>
      <p:pic>
        <p:nvPicPr>
          <p:cNvPr id="18" name="图片 17"/>
          <p:cNvPicPr>
            <a:picLocks noChangeAspect="1"/>
          </p:cNvPicPr>
          <p:nvPr/>
        </p:nvPicPr>
        <p:blipFill rotWithShape="1">
          <a:blip r:embed="rId6"/>
          <a:srcRect l="51110" t="48278" r="45610" b="46036"/>
          <a:stretch/>
        </p:blipFill>
        <p:spPr>
          <a:xfrm>
            <a:off x="9868795" y="2180493"/>
            <a:ext cx="432854" cy="422032"/>
          </a:xfrm>
          <a:prstGeom prst="rect">
            <a:avLst/>
          </a:prstGeom>
        </p:spPr>
      </p:pic>
      <p:pic>
        <p:nvPicPr>
          <p:cNvPr id="1040" name="Picture 16" descr="http://dh1.cmcmcdn.com/sem/b/2/6/b/0/b26b068c20687067b43f097b032ad18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4143" y="214532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17135" y="5099192"/>
            <a:ext cx="4060983" cy="923330"/>
          </a:xfrm>
          <a:prstGeom prst="rect">
            <a:avLst/>
          </a:prstGeom>
        </p:spPr>
        <p:txBody>
          <a:bodyPr wrap="square">
            <a:spAutoFit/>
          </a:bodyPr>
          <a:lstStyle/>
          <a:p>
            <a:pPr indent="266700" algn="just">
              <a:spcAft>
                <a:spcPts val="0"/>
              </a:spcAft>
            </a:pPr>
            <a:r>
              <a:rPr lang="zh-CN" altLang="en-US" kern="100" dirty="0" smtClean="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现以分析</a:t>
            </a:r>
            <a:r>
              <a:rPr lang="zh-CN" altLang="zh-CN" kern="100" dirty="0" smtClean="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网</a:t>
            </a:r>
            <a:r>
              <a:rPr lang="zh-CN"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易云的页面结构和网站结构</a:t>
            </a:r>
            <a:r>
              <a:rPr lang="zh-CN" altLang="zh-CN" kern="100" dirty="0" smtClean="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，采</a:t>
            </a:r>
            <a:r>
              <a:rPr lang="zh-CN"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集了</a:t>
            </a:r>
            <a:r>
              <a:rPr lang="en-US"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5400</a:t>
            </a:r>
            <a:r>
              <a:rPr lang="zh-CN"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首歌的</a:t>
            </a:r>
            <a:r>
              <a:rPr lang="en-US"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41614</a:t>
            </a:r>
            <a:r>
              <a:rPr lang="zh-CN" altLang="zh-CN" kern="100" dirty="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条热门评论</a:t>
            </a:r>
            <a:r>
              <a:rPr lang="zh-CN" altLang="zh-CN" kern="100" dirty="0" smtClean="0">
                <a:solidFill>
                  <a:schemeClr val="bg1">
                    <a:lumMod val="85000"/>
                  </a:schemeClr>
                </a:solidFill>
                <a:latin typeface="Calibri" panose="020F0502020204030204" pitchFamily="34" charset="0"/>
                <a:ea typeface="宋体" panose="02010600030101010101" pitchFamily="2" charset="-122"/>
                <a:cs typeface="Times New Roman" panose="02020603050405020304" pitchFamily="18" charset="0"/>
              </a:rPr>
              <a:t>。</a:t>
            </a:r>
            <a:endParaRPr lang="zh-CN" altLang="zh-CN" kern="100" dirty="0">
              <a:solidFill>
                <a:schemeClr val="bg1">
                  <a:lumMod val="85000"/>
                </a:schemeClr>
              </a:solidFill>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7992" y="3529852"/>
            <a:ext cx="396125" cy="396125"/>
          </a:xfrm>
          <a:prstGeom prst="rect">
            <a:avLst/>
          </a:prstGeom>
        </p:spPr>
      </p:pic>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75789" y="3529852"/>
            <a:ext cx="448729" cy="448729"/>
          </a:xfrm>
          <a:prstGeom prst="rect">
            <a:avLst/>
          </a:prstGeom>
        </p:spPr>
      </p:pic>
    </p:spTree>
    <p:extLst>
      <p:ext uri="{BB962C8B-B14F-4D97-AF65-F5344CB8AC3E}">
        <p14:creationId xmlns:p14="http://schemas.microsoft.com/office/powerpoint/2010/main" val="235892419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3121637" y="2860325"/>
            <a:ext cx="0" cy="2439779"/>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2749023" y="2972241"/>
            <a:ext cx="0" cy="2835694"/>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2997433" y="2188294"/>
            <a:ext cx="0" cy="2201794"/>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2873228" y="2860325"/>
            <a:ext cx="0" cy="2132519"/>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474228" y="2387430"/>
            <a:ext cx="864064" cy="864064"/>
            <a:chOff x="9829167" y="1598286"/>
            <a:chExt cx="864064" cy="864064"/>
          </a:xfrm>
        </p:grpSpPr>
        <p:sp>
          <p:nvSpPr>
            <p:cNvPr id="7" name="椭圆 6"/>
            <p:cNvSpPr/>
            <p:nvPr/>
          </p:nvSpPr>
          <p:spPr>
            <a:xfrm>
              <a:off x="9829167" y="1598286"/>
              <a:ext cx="864064" cy="864064"/>
            </a:xfrm>
            <a:prstGeom prst="ellipse">
              <a:avLst/>
            </a:prstGeom>
            <a:solidFill>
              <a:srgbClr val="62FF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8" name="椭圆 7"/>
            <p:cNvSpPr/>
            <p:nvPr/>
          </p:nvSpPr>
          <p:spPr>
            <a:xfrm>
              <a:off x="10053701" y="1764892"/>
              <a:ext cx="205204" cy="205204"/>
            </a:xfrm>
            <a:prstGeom prst="ellipse">
              <a:avLst/>
            </a:prstGeom>
            <a:solidFill>
              <a:srgbClr val="0D69FF"/>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095672" y="2065405"/>
              <a:ext cx="132495" cy="132495"/>
            </a:xfrm>
            <a:prstGeom prst="ellipse">
              <a:avLst/>
            </a:prstGeom>
            <a:solidFill>
              <a:srgbClr val="0D69FF"/>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0352371" y="1901113"/>
              <a:ext cx="241092" cy="241092"/>
            </a:xfrm>
            <a:prstGeom prst="ellipse">
              <a:avLst/>
            </a:prstGeom>
            <a:solidFill>
              <a:srgbClr val="0D69FF"/>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椭圆 10"/>
          <p:cNvSpPr/>
          <p:nvPr/>
        </p:nvSpPr>
        <p:spPr>
          <a:xfrm>
            <a:off x="1965979" y="1962360"/>
            <a:ext cx="242386" cy="242386"/>
          </a:xfrm>
          <a:prstGeom prst="ellipse">
            <a:avLst/>
          </a:prstGeom>
          <a:solidFill>
            <a:srgbClr val="0D69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nvSpPr>
        <p:spPr>
          <a:xfrm>
            <a:off x="2341102" y="4127367"/>
            <a:ext cx="242386" cy="242386"/>
          </a:xfrm>
          <a:prstGeom prst="ellipse">
            <a:avLst/>
          </a:prstGeom>
          <a:solidFill>
            <a:srgbClr val="0D69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3789290" y="2656638"/>
            <a:ext cx="242386" cy="242386"/>
          </a:xfrm>
          <a:prstGeom prst="ellipse">
            <a:avLst/>
          </a:prstGeom>
          <a:solidFill>
            <a:srgbClr val="0D69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4" name="直接连接符 13"/>
          <p:cNvCxnSpPr/>
          <p:nvPr/>
        </p:nvCxnSpPr>
        <p:spPr>
          <a:xfrm flipV="1">
            <a:off x="2084384" y="2074247"/>
            <a:ext cx="0" cy="2439779"/>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2462295" y="3918645"/>
            <a:ext cx="0" cy="2439779"/>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910483" y="2307790"/>
            <a:ext cx="0" cy="2439779"/>
          </a:xfrm>
          <a:prstGeom prst="line">
            <a:avLst/>
          </a:prstGeom>
          <a:ln w="12700">
            <a:gradFill>
              <a:gsLst>
                <a:gs pos="50000">
                  <a:srgbClr val="62FFFF">
                    <a:alpha val="4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5301912" y="2161245"/>
            <a:ext cx="5213687" cy="812496"/>
            <a:chOff x="5301912" y="2161245"/>
            <a:chExt cx="5213687" cy="812496"/>
          </a:xfrm>
        </p:grpSpPr>
        <p:grpSp>
          <p:nvGrpSpPr>
            <p:cNvPr id="26" name="组合 25"/>
            <p:cNvGrpSpPr/>
            <p:nvPr/>
          </p:nvGrpSpPr>
          <p:grpSpPr>
            <a:xfrm>
              <a:off x="6178298" y="2161245"/>
              <a:ext cx="4337301" cy="647448"/>
              <a:chOff x="-2286767" y="1787957"/>
              <a:chExt cx="4337301" cy="647448"/>
            </a:xfrm>
          </p:grpSpPr>
          <p:sp>
            <p:nvSpPr>
              <p:cNvPr id="27" name="矩形 26"/>
              <p:cNvSpPr/>
              <p:nvPr/>
            </p:nvSpPr>
            <p:spPr>
              <a:xfrm>
                <a:off x="-2286767" y="2140581"/>
                <a:ext cx="4337301" cy="294824"/>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a:solidFill>
                      <a:prstClr val="white">
                        <a:alpha val="80000"/>
                      </a:prstClr>
                    </a:solidFill>
                  </a:rPr>
                  <a:t>Hasee K650D-i5 D3</a:t>
                </a:r>
                <a:r>
                  <a:rPr lang="zh-CN" altLang="en-US" sz="1200" dirty="0">
                    <a:solidFill>
                      <a:prstClr val="white">
                        <a:alpha val="80000"/>
                      </a:prstClr>
                    </a:solidFill>
                  </a:rPr>
                  <a:t>笔记本一台</a:t>
                </a:r>
              </a:p>
            </p:txBody>
          </p:sp>
          <p:sp>
            <p:nvSpPr>
              <p:cNvPr id="28" name="矩形 27"/>
              <p:cNvSpPr/>
              <p:nvPr/>
            </p:nvSpPr>
            <p:spPr>
              <a:xfrm>
                <a:off x="-2286766" y="1787957"/>
                <a:ext cx="1338828" cy="396134"/>
              </a:xfrm>
              <a:prstGeom prst="rect">
                <a:avLst/>
              </a:prstGeom>
              <a:noFill/>
            </p:spPr>
            <p:txBody>
              <a:bodyPr wrap="none" rtlCol="0">
                <a:spAutoFit/>
                <a:scene3d>
                  <a:camera prst="orthographicFront"/>
                  <a:lightRig rig="threePt" dir="t"/>
                </a:scene3d>
                <a:sp3d contourW="12700"/>
              </a:bodyPr>
              <a:lstStyle/>
              <a:p>
                <a:pPr>
                  <a:lnSpc>
                    <a:spcPct val="120000"/>
                  </a:lnSpc>
                </a:pPr>
                <a:r>
                  <a:rPr lang="zh-CN" altLang="en-US" b="1" dirty="0">
                    <a:solidFill>
                      <a:schemeClr val="bg1"/>
                    </a:solidFill>
                  </a:rPr>
                  <a:t>硬件环境：</a:t>
                </a:r>
              </a:p>
            </p:txBody>
          </p:sp>
        </p:grpSp>
        <p:sp>
          <p:nvSpPr>
            <p:cNvPr id="45" name="椭圆 44"/>
            <p:cNvSpPr/>
            <p:nvPr/>
          </p:nvSpPr>
          <p:spPr>
            <a:xfrm rot="5400000">
              <a:off x="5301913" y="2299379"/>
              <a:ext cx="674361" cy="674363"/>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p:cNvGrpSpPr/>
          <p:nvPr/>
        </p:nvGrpSpPr>
        <p:grpSpPr>
          <a:xfrm>
            <a:off x="5301912" y="3483713"/>
            <a:ext cx="5213687" cy="1977043"/>
            <a:chOff x="5301912" y="3483713"/>
            <a:chExt cx="5213687" cy="1977043"/>
          </a:xfrm>
        </p:grpSpPr>
        <p:grpSp>
          <p:nvGrpSpPr>
            <p:cNvPr id="29" name="组合 28"/>
            <p:cNvGrpSpPr/>
            <p:nvPr/>
          </p:nvGrpSpPr>
          <p:grpSpPr>
            <a:xfrm>
              <a:off x="6159063" y="3483713"/>
              <a:ext cx="4356536" cy="1977043"/>
              <a:chOff x="-2306002" y="1787957"/>
              <a:chExt cx="4356536" cy="1977043"/>
            </a:xfrm>
          </p:grpSpPr>
          <p:sp>
            <p:nvSpPr>
              <p:cNvPr id="30" name="矩形 29"/>
              <p:cNvSpPr/>
              <p:nvPr/>
            </p:nvSpPr>
            <p:spPr>
              <a:xfrm>
                <a:off x="-2286767" y="2140581"/>
                <a:ext cx="4337301" cy="162441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rPr>
                  <a:t>系统：</a:t>
                </a:r>
                <a:r>
                  <a:rPr lang="en-US" altLang="zh-CN" sz="1200" dirty="0">
                    <a:solidFill>
                      <a:prstClr val="white">
                        <a:alpha val="80000"/>
                      </a:prstClr>
                    </a:solidFill>
                  </a:rPr>
                  <a:t>Windows 10</a:t>
                </a:r>
              </a:p>
              <a:p>
                <a:pPr>
                  <a:lnSpc>
                    <a:spcPct val="120000"/>
                  </a:lnSpc>
                </a:pPr>
                <a:r>
                  <a:rPr lang="zh-CN" altLang="en-US" sz="1200" dirty="0">
                    <a:solidFill>
                      <a:prstClr val="white">
                        <a:alpha val="80000"/>
                      </a:prstClr>
                    </a:solidFill>
                  </a:rPr>
                  <a:t>开发平台：</a:t>
                </a:r>
                <a:r>
                  <a:rPr lang="en-US" altLang="zh-CN" sz="1200" dirty="0">
                    <a:solidFill>
                      <a:prstClr val="white">
                        <a:alpha val="80000"/>
                      </a:prstClr>
                    </a:solidFill>
                  </a:rPr>
                  <a:t>IntelliJ IDEA 2017.3 x64</a:t>
                </a:r>
              </a:p>
              <a:p>
                <a:pPr>
                  <a:lnSpc>
                    <a:spcPct val="120000"/>
                  </a:lnSpc>
                </a:pPr>
                <a:r>
                  <a:rPr lang="zh-CN" altLang="en-US" sz="1200" dirty="0">
                    <a:solidFill>
                      <a:prstClr val="white">
                        <a:alpha val="80000"/>
                      </a:prstClr>
                    </a:solidFill>
                  </a:rPr>
                  <a:t>语言环境：</a:t>
                </a:r>
                <a:r>
                  <a:rPr lang="en-US" altLang="zh-CN" sz="1200" dirty="0">
                    <a:solidFill>
                      <a:prstClr val="white">
                        <a:alpha val="80000"/>
                      </a:prstClr>
                    </a:solidFill>
                  </a:rPr>
                  <a:t>JAVA JDK</a:t>
                </a:r>
                <a:r>
                  <a:rPr lang="zh-CN" altLang="en-US" sz="1200" dirty="0">
                    <a:solidFill>
                      <a:prstClr val="white">
                        <a:alpha val="80000"/>
                      </a:prstClr>
                    </a:solidFill>
                  </a:rPr>
                  <a:t>版本：</a:t>
                </a:r>
                <a:r>
                  <a:rPr lang="en-US" altLang="zh-CN" sz="1200" dirty="0">
                    <a:solidFill>
                      <a:prstClr val="white">
                        <a:alpha val="80000"/>
                      </a:prstClr>
                    </a:solidFill>
                  </a:rPr>
                  <a:t>1.8</a:t>
                </a:r>
              </a:p>
              <a:p>
                <a:pPr>
                  <a:lnSpc>
                    <a:spcPct val="120000"/>
                  </a:lnSpc>
                </a:pPr>
                <a:r>
                  <a:rPr lang="zh-CN" altLang="en-US" sz="1200" dirty="0">
                    <a:solidFill>
                      <a:prstClr val="white">
                        <a:alpha val="80000"/>
                      </a:prstClr>
                    </a:solidFill>
                  </a:rPr>
                  <a:t>数据库：</a:t>
                </a:r>
                <a:r>
                  <a:rPr lang="en-US" altLang="zh-CN" sz="1200" dirty="0">
                    <a:solidFill>
                      <a:prstClr val="white">
                        <a:alpha val="80000"/>
                      </a:prstClr>
                    </a:solidFill>
                  </a:rPr>
                  <a:t>Mysql </a:t>
                </a:r>
                <a:r>
                  <a:rPr lang="zh-CN" altLang="en-US" sz="1200" dirty="0">
                    <a:solidFill>
                      <a:prstClr val="white">
                        <a:alpha val="80000"/>
                      </a:prstClr>
                    </a:solidFill>
                  </a:rPr>
                  <a:t>版本：</a:t>
                </a:r>
                <a:r>
                  <a:rPr lang="en-US" altLang="zh-CN" sz="1200" dirty="0">
                    <a:solidFill>
                      <a:prstClr val="white">
                        <a:alpha val="80000"/>
                      </a:prstClr>
                    </a:solidFill>
                  </a:rPr>
                  <a:t>5.7.18</a:t>
                </a:r>
              </a:p>
              <a:p>
                <a:pPr>
                  <a:lnSpc>
                    <a:spcPct val="120000"/>
                  </a:lnSpc>
                </a:pPr>
                <a:r>
                  <a:rPr lang="zh-CN" altLang="en-US" sz="1200" dirty="0">
                    <a:solidFill>
                      <a:prstClr val="white">
                        <a:alpha val="80000"/>
                      </a:prstClr>
                    </a:solidFill>
                  </a:rPr>
                  <a:t>应用服务器：</a:t>
                </a:r>
                <a:r>
                  <a:rPr lang="en-US" altLang="zh-CN" sz="1200" dirty="0">
                    <a:solidFill>
                      <a:prstClr val="white">
                        <a:alpha val="80000"/>
                      </a:prstClr>
                    </a:solidFill>
                  </a:rPr>
                  <a:t>Tomcat</a:t>
                </a:r>
                <a:r>
                  <a:rPr lang="zh-CN" altLang="en-US" sz="1200" dirty="0">
                    <a:solidFill>
                      <a:prstClr val="white">
                        <a:alpha val="80000"/>
                      </a:prstClr>
                    </a:solidFill>
                  </a:rPr>
                  <a:t>版本：</a:t>
                </a:r>
                <a:r>
                  <a:rPr lang="en-US" altLang="zh-CN" sz="1200" dirty="0">
                    <a:solidFill>
                      <a:prstClr val="white">
                        <a:alpha val="80000"/>
                      </a:prstClr>
                    </a:solidFill>
                  </a:rPr>
                  <a:t>8.5.20</a:t>
                </a:r>
              </a:p>
              <a:p>
                <a:pPr>
                  <a:lnSpc>
                    <a:spcPct val="120000"/>
                  </a:lnSpc>
                </a:pPr>
                <a:r>
                  <a:rPr lang="zh-CN" altLang="en-US" sz="1200" dirty="0">
                    <a:solidFill>
                      <a:prstClr val="white">
                        <a:alpha val="80000"/>
                      </a:prstClr>
                    </a:solidFill>
                  </a:rPr>
                  <a:t>缓存服务器：</a:t>
                </a:r>
                <a:r>
                  <a:rPr lang="en-US" altLang="zh-CN" sz="1200" dirty="0">
                    <a:solidFill>
                      <a:prstClr val="white">
                        <a:alpha val="80000"/>
                      </a:prstClr>
                    </a:solidFill>
                  </a:rPr>
                  <a:t>Redis </a:t>
                </a:r>
                <a:r>
                  <a:rPr lang="zh-CN" altLang="en-US" sz="1200" dirty="0">
                    <a:solidFill>
                      <a:prstClr val="white">
                        <a:alpha val="80000"/>
                      </a:prstClr>
                    </a:solidFill>
                  </a:rPr>
                  <a:t>版本：</a:t>
                </a:r>
                <a:r>
                  <a:rPr lang="en-US" altLang="zh-CN" sz="1200" dirty="0">
                    <a:solidFill>
                      <a:prstClr val="white">
                        <a:alpha val="80000"/>
                      </a:prstClr>
                    </a:solidFill>
                  </a:rPr>
                  <a:t>3.2.100</a:t>
                </a:r>
              </a:p>
              <a:p>
                <a:pPr>
                  <a:lnSpc>
                    <a:spcPct val="120000"/>
                  </a:lnSpc>
                </a:pPr>
                <a:r>
                  <a:rPr lang="zh-CN" altLang="en-US" sz="1200" dirty="0">
                    <a:solidFill>
                      <a:prstClr val="white">
                        <a:alpha val="80000"/>
                      </a:prstClr>
                    </a:solidFill>
                  </a:rPr>
                  <a:t>负载均衡：</a:t>
                </a:r>
                <a:r>
                  <a:rPr lang="en-US" altLang="zh-CN" sz="1200" dirty="0">
                    <a:solidFill>
                      <a:prstClr val="white">
                        <a:alpha val="80000"/>
                      </a:prstClr>
                    </a:solidFill>
                  </a:rPr>
                  <a:t>Nginx </a:t>
                </a:r>
                <a:r>
                  <a:rPr lang="zh-CN" altLang="en-US" sz="1200" dirty="0">
                    <a:solidFill>
                      <a:prstClr val="white">
                        <a:alpha val="80000"/>
                      </a:prstClr>
                    </a:solidFill>
                  </a:rPr>
                  <a:t>版本：</a:t>
                </a:r>
                <a:r>
                  <a:rPr lang="en-US" altLang="zh-CN" sz="1200" dirty="0">
                    <a:solidFill>
                      <a:prstClr val="white">
                        <a:alpha val="80000"/>
                      </a:prstClr>
                    </a:solidFill>
                  </a:rPr>
                  <a:t>1.13.10</a:t>
                </a:r>
              </a:p>
            </p:txBody>
          </p:sp>
          <p:sp>
            <p:nvSpPr>
              <p:cNvPr id="31" name="矩形 30"/>
              <p:cNvSpPr/>
              <p:nvPr/>
            </p:nvSpPr>
            <p:spPr>
              <a:xfrm>
                <a:off x="-2306002" y="1787957"/>
                <a:ext cx="1338828" cy="396134"/>
              </a:xfrm>
              <a:prstGeom prst="rect">
                <a:avLst/>
              </a:prstGeom>
              <a:noFill/>
            </p:spPr>
            <p:txBody>
              <a:bodyPr wrap="none" rtlCol="0">
                <a:spAutoFit/>
                <a:scene3d>
                  <a:camera prst="orthographicFront"/>
                  <a:lightRig rig="threePt" dir="t"/>
                </a:scene3d>
                <a:sp3d contourW="12700"/>
              </a:bodyPr>
              <a:lstStyle/>
              <a:p>
                <a:pPr>
                  <a:lnSpc>
                    <a:spcPct val="120000"/>
                  </a:lnSpc>
                </a:pPr>
                <a:r>
                  <a:rPr lang="zh-CN" altLang="zh-CN" b="1" dirty="0">
                    <a:solidFill>
                      <a:schemeClr val="bg1"/>
                    </a:solidFill>
                  </a:rPr>
                  <a:t>软件环境：</a:t>
                </a:r>
              </a:p>
            </p:txBody>
          </p:sp>
        </p:grpSp>
        <p:sp>
          <p:nvSpPr>
            <p:cNvPr id="48" name="椭圆 47"/>
            <p:cNvSpPr/>
            <p:nvPr/>
          </p:nvSpPr>
          <p:spPr>
            <a:xfrm rot="5400000">
              <a:off x="5301913" y="3656763"/>
              <a:ext cx="674361" cy="674363"/>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58" name="文本框 57"/>
          <p:cNvSpPr txBox="1"/>
          <p:nvPr/>
        </p:nvSpPr>
        <p:spPr>
          <a:xfrm>
            <a:off x="622997" y="462225"/>
            <a:ext cx="3405305"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3200" b="1" dirty="0" smtClean="0">
                <a:ln w="12700">
                  <a:solidFill>
                    <a:schemeClr val="accent5"/>
                  </a:solidFill>
                  <a:prstDash val="solid"/>
                </a:ln>
                <a:pattFill prst="ltDnDiag">
                  <a:fgClr>
                    <a:schemeClr val="accent5">
                      <a:lumMod val="60000"/>
                      <a:lumOff val="40000"/>
                    </a:schemeClr>
                  </a:fgClr>
                  <a:bgClr>
                    <a:schemeClr val="bg1"/>
                  </a:bgClr>
                </a:pattFill>
              </a:rPr>
              <a:t>开发环境准备</a:t>
            </a:r>
            <a:endParaRPr lang="zh-CN" altLang="en-US" sz="3200" b="1" dirty="0">
              <a:ln w="12700">
                <a:solidFill>
                  <a:schemeClr val="accent5"/>
                </a:solidFill>
                <a:prstDash val="solid"/>
              </a:ln>
              <a:pattFill prst="ltDnDiag">
                <a:fgClr>
                  <a:schemeClr val="accent5">
                    <a:lumMod val="60000"/>
                    <a:lumOff val="40000"/>
                  </a:schemeClr>
                </a:fgClr>
                <a:bgClr>
                  <a:schemeClr val="bg1"/>
                </a:bgClr>
              </a:pattFill>
            </a:endParaRPr>
          </a:p>
        </p:txBody>
      </p:sp>
      <p:cxnSp>
        <p:nvCxnSpPr>
          <p:cNvPr id="59" name="直接连接符 58"/>
          <p:cNvCxnSpPr/>
          <p:nvPr/>
        </p:nvCxnSpPr>
        <p:spPr>
          <a:xfrm flipV="1">
            <a:off x="699796" y="1120346"/>
            <a:ext cx="3048420" cy="13719"/>
          </a:xfrm>
          <a:prstGeom prst="line">
            <a:avLst/>
          </a:prstGeom>
        </p:spPr>
        <p:style>
          <a:lnRef idx="3">
            <a:schemeClr val="accent1"/>
          </a:lnRef>
          <a:fillRef idx="0">
            <a:schemeClr val="accent1"/>
          </a:fillRef>
          <a:effectRef idx="2">
            <a:schemeClr val="accent1"/>
          </a:effectRef>
          <a:fontRef idx="minor">
            <a:schemeClr val="tx1"/>
          </a:fontRef>
        </p:style>
      </p:cxn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3104" y="2420068"/>
            <a:ext cx="425807" cy="425807"/>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8584" y="3836337"/>
            <a:ext cx="327100" cy="327100"/>
          </a:xfrm>
          <a:prstGeom prst="rect">
            <a:avLst/>
          </a:prstGeom>
        </p:spPr>
      </p:pic>
    </p:spTree>
    <p:extLst>
      <p:ext uri="{BB962C8B-B14F-4D97-AF65-F5344CB8AC3E}">
        <p14:creationId xmlns:p14="http://schemas.microsoft.com/office/powerpoint/2010/main" val="21068545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22" presetClass="entr" presetSubtype="4" fill="hold" nodeType="withEffect">
                                  <p:stCondLst>
                                    <p:cond delay="40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nodeType="withEffect">
                                  <p:stCondLst>
                                    <p:cond delay="400"/>
                                  </p:stCondLst>
                                  <p:childTnLst>
                                    <p:set>
                                      <p:cBhvr>
                                        <p:cTn id="29" dur="1" fill="hold">
                                          <p:stCondLst>
                                            <p:cond delay="0"/>
                                          </p:stCondLst>
                                        </p:cTn>
                                        <p:tgtEl>
                                          <p:spTgt spid="4"/>
                                        </p:tgtEl>
                                        <p:attrNameLst>
                                          <p:attrName>style.visibility</p:attrName>
                                        </p:attrNameLst>
                                      </p:cBhvr>
                                      <p:to>
                                        <p:strVal val="visible"/>
                                      </p:to>
                                    </p:set>
                                    <p:animEffect transition="in" filter="wipe(down)">
                                      <p:cBhvr>
                                        <p:cTn id="30" dur="500"/>
                                        <p:tgtEl>
                                          <p:spTgt spid="4"/>
                                        </p:tgtEl>
                                      </p:cBhvr>
                                    </p:animEffect>
                                  </p:childTnLst>
                                </p:cTn>
                              </p:par>
                              <p:par>
                                <p:cTn id="31" presetID="22" presetClass="entr" presetSubtype="4" fill="hold" nodeType="withEffect">
                                  <p:stCondLst>
                                    <p:cond delay="400"/>
                                  </p:stCondLst>
                                  <p:childTnLst>
                                    <p:set>
                                      <p:cBhvr>
                                        <p:cTn id="32" dur="1" fill="hold">
                                          <p:stCondLst>
                                            <p:cond delay="0"/>
                                          </p:stCondLst>
                                        </p:cTn>
                                        <p:tgtEl>
                                          <p:spTgt spid="2"/>
                                        </p:tgtEl>
                                        <p:attrNameLst>
                                          <p:attrName>style.visibility</p:attrName>
                                        </p:attrNameLst>
                                      </p:cBhvr>
                                      <p:to>
                                        <p:strVal val="visible"/>
                                      </p:to>
                                    </p:set>
                                    <p:animEffect transition="in" filter="wipe(down)">
                                      <p:cBhvr>
                                        <p:cTn id="33" dur="500"/>
                                        <p:tgtEl>
                                          <p:spTgt spid="2"/>
                                        </p:tgtEl>
                                      </p:cBhvr>
                                    </p:animEffect>
                                  </p:childTnLst>
                                </p:cTn>
                              </p:par>
                              <p:par>
                                <p:cTn id="34" presetID="22" presetClass="entr" presetSubtype="4" fill="hold" nodeType="withEffect">
                                  <p:stCondLst>
                                    <p:cond delay="40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par>
                                <p:cTn id="37" presetID="22" presetClass="entr" presetSubtype="4" fill="hold" nodeType="withEffect">
                                  <p:stCondLst>
                                    <p:cond delay="40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par>
                                <p:cTn id="40" presetID="22" presetClass="entr" presetSubtype="4" fill="hold" nodeType="withEffect">
                                  <p:stCondLst>
                                    <p:cond delay="40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40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par>
                          <p:cTn id="46" fill="hold">
                            <p:stCondLst>
                              <p:cond delay="1000"/>
                            </p:stCondLst>
                            <p:childTnLst>
                              <p:par>
                                <p:cTn id="47" presetID="2" presetClass="entr" presetSubtype="2"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additive="base">
                                        <p:cTn id="49" dur="500" fill="hold"/>
                                        <p:tgtEl>
                                          <p:spTgt spid="53"/>
                                        </p:tgtEl>
                                        <p:attrNameLst>
                                          <p:attrName>ppt_x</p:attrName>
                                        </p:attrNameLst>
                                      </p:cBhvr>
                                      <p:tavLst>
                                        <p:tav tm="0">
                                          <p:val>
                                            <p:strVal val="1+#ppt_w/2"/>
                                          </p:val>
                                        </p:tav>
                                        <p:tav tm="100000">
                                          <p:val>
                                            <p:strVal val="#ppt_x"/>
                                          </p:val>
                                        </p:tav>
                                      </p:tavLst>
                                    </p:anim>
                                    <p:anim calcmode="lin" valueType="num">
                                      <p:cBhvr additive="base">
                                        <p:cTn id="50" dur="500" fill="hold"/>
                                        <p:tgtEl>
                                          <p:spTgt spid="53"/>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2"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 calcmode="lin" valueType="num">
                                      <p:cBhvr additive="base">
                                        <p:cTn id="54" dur="500" fill="hold"/>
                                        <p:tgtEl>
                                          <p:spTgt spid="54"/>
                                        </p:tgtEl>
                                        <p:attrNameLst>
                                          <p:attrName>ppt_x</p:attrName>
                                        </p:attrNameLst>
                                      </p:cBhvr>
                                      <p:tavLst>
                                        <p:tav tm="0">
                                          <p:val>
                                            <p:strVal val="1+#ppt_w/2"/>
                                          </p:val>
                                        </p:tav>
                                        <p:tav tm="100000">
                                          <p:val>
                                            <p:strVal val="#ppt_x"/>
                                          </p:val>
                                        </p:tav>
                                      </p:tavLst>
                                    </p:anim>
                                    <p:anim calcmode="lin" valueType="num">
                                      <p:cBhvr additive="base">
                                        <p:cTn id="55" dur="500" fill="hold"/>
                                        <p:tgtEl>
                                          <p:spTgt spid="54"/>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2" fill="hold" nodeType="after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1+#ppt_w/2"/>
                                          </p:val>
                                        </p:tav>
                                        <p:tav tm="100000">
                                          <p:val>
                                            <p:strVal val="#ppt_x"/>
                                          </p:val>
                                        </p:tav>
                                      </p:tavLst>
                                    </p:anim>
                                    <p:anim calcmode="lin" valueType="num">
                                      <p:cBhvr additive="base">
                                        <p:cTn id="60" dur="500" fill="hold"/>
                                        <p:tgtEl>
                                          <p:spTgt spid="38"/>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nodeType="afterEffect">
                                  <p:stCondLst>
                                    <p:cond delay="0"/>
                                  </p:stCondLst>
                                  <p:childTnLst>
                                    <p:set>
                                      <p:cBhvr>
                                        <p:cTn id="63" dur="1" fill="hold">
                                          <p:stCondLst>
                                            <p:cond delay="0"/>
                                          </p:stCondLst>
                                        </p:cTn>
                                        <p:tgtEl>
                                          <p:spTgt spid="39"/>
                                        </p:tgtEl>
                                        <p:attrNameLst>
                                          <p:attrName>style.visibility</p:attrName>
                                        </p:attrNameLst>
                                      </p:cBhvr>
                                      <p:to>
                                        <p:strVal val="visible"/>
                                      </p:to>
                                    </p:set>
                                    <p:anim calcmode="lin" valueType="num">
                                      <p:cBhvr additive="base">
                                        <p:cTn id="64" dur="500" fill="hold"/>
                                        <p:tgtEl>
                                          <p:spTgt spid="39"/>
                                        </p:tgtEl>
                                        <p:attrNameLst>
                                          <p:attrName>ppt_x</p:attrName>
                                        </p:attrNameLst>
                                      </p:cBhvr>
                                      <p:tavLst>
                                        <p:tav tm="0">
                                          <p:val>
                                            <p:strVal val="1+#ppt_w/2"/>
                                          </p:val>
                                        </p:tav>
                                        <p:tav tm="100000">
                                          <p:val>
                                            <p:strVal val="#ppt_x"/>
                                          </p:val>
                                        </p:tav>
                                      </p:tavLst>
                                    </p:anim>
                                    <p:anim calcmode="lin" valueType="num">
                                      <p:cBhvr additive="base">
                                        <p:cTn id="65"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4157008" y="3115101"/>
            <a:ext cx="3877985" cy="830997"/>
          </a:xfrm>
          <a:prstGeom prst="rect">
            <a:avLst/>
          </a:prstGeom>
          <a:noFill/>
        </p:spPr>
        <p:txBody>
          <a:bodyPr wrap="none" rtlCol="0">
            <a:spAutoFit/>
            <a:scene3d>
              <a:camera prst="orthographicFront"/>
              <a:lightRig rig="threePt" dir="t"/>
            </a:scene3d>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汉仪菱心体简" panose="02010609000101010101" pitchFamily="49" charset="-122"/>
                <a:ea typeface="汉仪菱心体简" panose="02010609000101010101" pitchFamily="49" charset="-122"/>
                <a:cs typeface="+mn-cs"/>
              </a:rPr>
              <a:t>感谢您的观看</a:t>
            </a:r>
          </a:p>
        </p:txBody>
      </p:sp>
      <p:sp>
        <p:nvSpPr>
          <p:cNvPr id="5" name="文本框 4"/>
          <p:cNvSpPr txBox="1"/>
          <p:nvPr/>
        </p:nvSpPr>
        <p:spPr>
          <a:xfrm>
            <a:off x="4157011" y="1765061"/>
            <a:ext cx="3877986" cy="1569660"/>
          </a:xfrm>
          <a:prstGeom prst="rect">
            <a:avLst/>
          </a:prstGeom>
          <a:noFill/>
        </p:spPr>
        <p:txBody>
          <a:bodyPr wrap="none" rtlCol="0">
            <a:spAutoFit/>
            <a:scene3d>
              <a:camera prst="orthographicFront"/>
              <a:lightRig rig="threePt" dir="t"/>
            </a:scene3d>
            <a:sp3d/>
          </a:bodyPr>
          <a:lstStyle/>
          <a:p>
            <a:pPr algn="ctr"/>
            <a:r>
              <a:rPr lang="zh-CN" altLang="en-US" sz="9600" dirty="0">
                <a:gradFill flip="none" rotWithShape="1">
                  <a:gsLst>
                    <a:gs pos="0">
                      <a:srgbClr val="62FFFF"/>
                    </a:gs>
                    <a:gs pos="100000">
                      <a:srgbClr val="0D69FF"/>
                    </a:gs>
                  </a:gsLst>
                  <a:lin ang="2700000" scaled="1"/>
                  <a:tileRect/>
                </a:gradFill>
                <a:latin typeface="Agency FB" panose="020B0503020202020204" pitchFamily="34" charset="0"/>
              </a:rPr>
              <a:t>乐热评</a:t>
            </a:r>
          </a:p>
        </p:txBody>
      </p:sp>
      <p:cxnSp>
        <p:nvCxnSpPr>
          <p:cNvPr id="7" name="直接连接符 6"/>
          <p:cNvCxnSpPr>
            <a:cxnSpLocks/>
          </p:cNvCxnSpPr>
          <p:nvPr/>
        </p:nvCxnSpPr>
        <p:spPr>
          <a:xfrm>
            <a:off x="5615422" y="4127500"/>
            <a:ext cx="961157" cy="0"/>
          </a:xfrm>
          <a:prstGeom prst="line">
            <a:avLst/>
          </a:prstGeom>
          <a:ln w="38100">
            <a:solidFill>
              <a:srgbClr val="0D69FF"/>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157009" y="4283503"/>
            <a:ext cx="3877986" cy="369332"/>
          </a:xfrm>
          <a:prstGeom prst="rect">
            <a:avLst/>
          </a:prstGeom>
          <a:noFill/>
        </p:spPr>
        <p:txBody>
          <a:bodyPr wrap="none" rtlCol="0">
            <a:spAutoFit/>
            <a:scene3d>
              <a:camera prst="orthographicFront"/>
              <a:lightRig rig="threePt" dir="t"/>
            </a:scene3d>
            <a:sp3d/>
          </a:bodyPr>
          <a:lstStyle/>
          <a:p>
            <a:pPr algn="ctr"/>
            <a:r>
              <a:rPr lang="zh-CN" altLang="en-US" dirty="0">
                <a:gradFill>
                  <a:gsLst>
                    <a:gs pos="0">
                      <a:srgbClr val="62FFFF"/>
                    </a:gs>
                    <a:gs pos="100000">
                      <a:srgbClr val="0D69FF"/>
                    </a:gs>
                  </a:gsLst>
                  <a:lin ang="2700000" scaled="1"/>
                </a:gradFill>
                <a:latin typeface="Agency FB" panose="020B0503020202020204" pitchFamily="34" charset="0"/>
              </a:rPr>
              <a:t>基于音乐热评的社交平台设计与开发</a:t>
            </a:r>
            <a:endParaRPr lang="en-US" altLang="zh-CN" dirty="0">
              <a:gradFill>
                <a:gsLst>
                  <a:gs pos="0">
                    <a:srgbClr val="62FFFF"/>
                  </a:gs>
                  <a:gs pos="100000">
                    <a:srgbClr val="0D69FF"/>
                  </a:gs>
                </a:gsLst>
                <a:lin ang="2700000" scaled="1"/>
              </a:gradFill>
              <a:latin typeface="Agency FB" panose="020B0503020202020204" pitchFamily="34" charset="0"/>
            </a:endParaRPr>
          </a:p>
        </p:txBody>
      </p:sp>
      <p:sp>
        <p:nvSpPr>
          <p:cNvPr id="8" name="文本框 7"/>
          <p:cNvSpPr txBox="1"/>
          <p:nvPr/>
        </p:nvSpPr>
        <p:spPr>
          <a:xfrm>
            <a:off x="5315206" y="4805574"/>
            <a:ext cx="1800493" cy="369332"/>
          </a:xfrm>
          <a:prstGeom prst="rect">
            <a:avLst/>
          </a:prstGeom>
          <a:noFill/>
        </p:spPr>
        <p:txBody>
          <a:bodyPr wrap="none" rtlCol="0">
            <a:spAutoFit/>
            <a:scene3d>
              <a:camera prst="orthographicFront"/>
              <a:lightRig rig="threePt" dir="t"/>
            </a:scene3d>
            <a:sp3d/>
          </a:bodyPr>
          <a:lstStyle/>
          <a:p>
            <a:pPr algn="ctr"/>
            <a:r>
              <a:rPr lang="zh-CN" altLang="en-US" dirty="0" smtClean="0">
                <a:gradFill>
                  <a:gsLst>
                    <a:gs pos="0">
                      <a:srgbClr val="62FFFF"/>
                    </a:gs>
                    <a:gs pos="100000">
                      <a:srgbClr val="0D69FF"/>
                    </a:gs>
                  </a:gsLst>
                  <a:lin ang="2700000" scaled="1"/>
                </a:gradFill>
                <a:latin typeface="Agency FB" panose="020B0503020202020204" pitchFamily="34" charset="0"/>
              </a:rPr>
              <a:t>报告人：郭</a:t>
            </a:r>
            <a:r>
              <a:rPr lang="zh-CN" altLang="en-US" dirty="0">
                <a:gradFill>
                  <a:gsLst>
                    <a:gs pos="0">
                      <a:srgbClr val="62FFFF"/>
                    </a:gs>
                    <a:gs pos="100000">
                      <a:srgbClr val="0D69FF"/>
                    </a:gs>
                  </a:gsLst>
                  <a:lin ang="2700000" scaled="1"/>
                </a:gradFill>
                <a:latin typeface="Agency FB" panose="020B0503020202020204" pitchFamily="34" charset="0"/>
              </a:rPr>
              <a:t>康旭</a:t>
            </a:r>
            <a:endParaRPr lang="en-US" altLang="zh-CN" dirty="0">
              <a:gradFill>
                <a:gsLst>
                  <a:gs pos="0">
                    <a:srgbClr val="62FFFF"/>
                  </a:gs>
                  <a:gs pos="100000">
                    <a:srgbClr val="0D69FF"/>
                  </a:gs>
                </a:gsLst>
                <a:lin ang="2700000" scaled="1"/>
              </a:gradFill>
              <a:latin typeface="Agency FB" panose="020B0503020202020204" pitchFamily="34" charset="0"/>
            </a:endParaRPr>
          </a:p>
        </p:txBody>
      </p:sp>
    </p:spTree>
    <p:extLst>
      <p:ext uri="{BB962C8B-B14F-4D97-AF65-F5344CB8AC3E}">
        <p14:creationId xmlns:p14="http://schemas.microsoft.com/office/powerpoint/2010/main" val="3168478582"/>
      </p:ext>
    </p:extLst>
  </p:cSld>
  <p:clrMapOvr>
    <a:masterClrMapping/>
  </p:clrMapOvr>
  <p:transition spd="slow">
    <p:push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5199761" y="3013501"/>
            <a:ext cx="1792478" cy="830997"/>
          </a:xfrm>
          <a:prstGeom prst="rect">
            <a:avLst/>
          </a:prstGeom>
          <a:noFill/>
        </p:spPr>
        <p:txBody>
          <a:bodyPr wrap="none" rtlCol="0">
            <a:spAutoFit/>
            <a:scene3d>
              <a:camera prst="orthographicFront"/>
              <a:lightRig rig="threePt" dir="t"/>
            </a:scene3d>
            <a:sp3d contourW="12700"/>
          </a:bodyPr>
          <a:lstStyle/>
          <a:p>
            <a:pPr algn="ctr"/>
            <a:r>
              <a:rPr lang="en-US" altLang="zh-CN" sz="4800" dirty="0">
                <a:gradFill flip="none" rotWithShape="1">
                  <a:gsLst>
                    <a:gs pos="0">
                      <a:srgbClr val="62FFFF"/>
                    </a:gs>
                    <a:gs pos="100000">
                      <a:srgbClr val="0D69FF"/>
                    </a:gs>
                  </a:gsLst>
                  <a:lin ang="2700000" scaled="1"/>
                  <a:tileRect/>
                </a:gradFill>
                <a:latin typeface="Agency FB" panose="020B0503020202020204" pitchFamily="34" charset="0"/>
              </a:rPr>
              <a:t>PART  01</a:t>
            </a:r>
            <a:endParaRPr lang="zh-CN" altLang="en-US" sz="4800" dirty="0">
              <a:gradFill flip="none" rotWithShape="1">
                <a:gsLst>
                  <a:gs pos="0">
                    <a:srgbClr val="62FFFF"/>
                  </a:gs>
                  <a:gs pos="100000">
                    <a:srgbClr val="0D69FF"/>
                  </a:gs>
                </a:gsLst>
                <a:lin ang="2700000" scaled="1"/>
                <a:tileRect/>
              </a:gradFill>
              <a:latin typeface="Agency FB" panose="020B0503020202020204" pitchFamily="34" charset="0"/>
            </a:endParaRPr>
          </a:p>
        </p:txBody>
      </p:sp>
    </p:spTree>
    <p:extLst>
      <p:ext uri="{BB962C8B-B14F-4D97-AF65-F5344CB8AC3E}">
        <p14:creationId xmlns:p14="http://schemas.microsoft.com/office/powerpoint/2010/main" val="1254502067"/>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自由: 形状 148"/>
          <p:cNvSpPr/>
          <p:nvPr/>
        </p:nvSpPr>
        <p:spPr>
          <a:xfrm>
            <a:off x="0" y="3459093"/>
            <a:ext cx="12192000" cy="1224804"/>
          </a:xfrm>
          <a:custGeom>
            <a:avLst/>
            <a:gdLst>
              <a:gd name="connsiteX0" fmla="*/ 17580078 w 17701776"/>
              <a:gd name="connsiteY0" fmla="*/ 270445 h 3073396"/>
              <a:gd name="connsiteX1" fmla="*/ 17521084 w 17701776"/>
              <a:gd name="connsiteY1" fmla="*/ 299942 h 3073396"/>
              <a:gd name="connsiteX2" fmla="*/ 13568516 w 17701776"/>
              <a:gd name="connsiteY2" fmla="*/ 3072638 h 3073396"/>
              <a:gd name="connsiteX3" fmla="*/ 8731045 w 17701776"/>
              <a:gd name="connsiteY3" fmla="*/ 4974 h 3073396"/>
              <a:gd name="connsiteX4" fmla="*/ 3480619 w 17701776"/>
              <a:gd name="connsiteY4" fmla="*/ 2364716 h 3073396"/>
              <a:gd name="connsiteX5" fmla="*/ 0 w 17701776"/>
              <a:gd name="connsiteY5" fmla="*/ 2777671 h 307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01776" h="3073396">
                <a:moveTo>
                  <a:pt x="17580078" y="270445"/>
                </a:moveTo>
                <a:cubicBezTo>
                  <a:pt x="17884878" y="51677"/>
                  <a:pt x="17521084" y="299942"/>
                  <a:pt x="17521084" y="299942"/>
                </a:cubicBezTo>
                <a:cubicBezTo>
                  <a:pt x="16852490" y="766974"/>
                  <a:pt x="15033522" y="3121799"/>
                  <a:pt x="13568516" y="3072638"/>
                </a:cubicBezTo>
                <a:cubicBezTo>
                  <a:pt x="12103510" y="3023477"/>
                  <a:pt x="10412361" y="122961"/>
                  <a:pt x="8731045" y="4974"/>
                </a:cubicBezTo>
                <a:cubicBezTo>
                  <a:pt x="7049729" y="-113013"/>
                  <a:pt x="4935793" y="1902600"/>
                  <a:pt x="3480619" y="2364716"/>
                </a:cubicBezTo>
                <a:cubicBezTo>
                  <a:pt x="2025445" y="2826832"/>
                  <a:pt x="1012722" y="2802251"/>
                  <a:pt x="0" y="2777671"/>
                </a:cubicBezTo>
              </a:path>
            </a:pathLst>
          </a:custGeom>
          <a:noFill/>
          <a:ln w="3810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rot="10800000">
            <a:off x="4362722" y="3824887"/>
            <a:ext cx="1591027" cy="1350992"/>
            <a:chOff x="3795377" y="1803409"/>
            <a:chExt cx="1591027" cy="1350992"/>
          </a:xfrm>
        </p:grpSpPr>
        <p:grpSp>
          <p:nvGrpSpPr>
            <p:cNvPr id="35" name="组合 34"/>
            <p:cNvGrpSpPr/>
            <p:nvPr/>
          </p:nvGrpSpPr>
          <p:grpSpPr>
            <a:xfrm rot="5400000">
              <a:off x="3915395" y="1683391"/>
              <a:ext cx="1350992" cy="1591027"/>
              <a:chOff x="4130613" y="3376361"/>
              <a:chExt cx="834673" cy="982972"/>
            </a:xfrm>
          </p:grpSpPr>
          <p:sp>
            <p:nvSpPr>
              <p:cNvPr id="37" name="椭圆 36"/>
              <p:cNvSpPr/>
              <p:nvPr/>
            </p:nvSpPr>
            <p:spPr>
              <a:xfrm>
                <a:off x="4130613" y="3962193"/>
                <a:ext cx="397140" cy="397140"/>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8" name="直接连接符 37"/>
              <p:cNvCxnSpPr/>
              <p:nvPr/>
            </p:nvCxnSpPr>
            <p:spPr>
              <a:xfrm flipH="1">
                <a:off x="4428257" y="3376361"/>
                <a:ext cx="537029" cy="610572"/>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36" name="椭圆 97"/>
            <p:cNvSpPr/>
            <p:nvPr/>
          </p:nvSpPr>
          <p:spPr>
            <a:xfrm rot="10800000">
              <a:off x="3926686" y="1949782"/>
              <a:ext cx="384214" cy="350047"/>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 name="组合 2"/>
          <p:cNvGrpSpPr/>
          <p:nvPr/>
        </p:nvGrpSpPr>
        <p:grpSpPr>
          <a:xfrm rot="18127654">
            <a:off x="480564" y="2951661"/>
            <a:ext cx="1805240" cy="1532887"/>
            <a:chOff x="2377599" y="4415402"/>
            <a:chExt cx="1805240" cy="1532887"/>
          </a:xfrm>
        </p:grpSpPr>
        <p:grpSp>
          <p:nvGrpSpPr>
            <p:cNvPr id="76" name="组合 75"/>
            <p:cNvGrpSpPr/>
            <p:nvPr/>
          </p:nvGrpSpPr>
          <p:grpSpPr>
            <a:xfrm rot="14934839">
              <a:off x="2513775" y="4279226"/>
              <a:ext cx="1532887" cy="1805240"/>
              <a:chOff x="4130613" y="3376361"/>
              <a:chExt cx="834673" cy="982972"/>
            </a:xfrm>
          </p:grpSpPr>
          <p:sp>
            <p:nvSpPr>
              <p:cNvPr id="79" name="椭圆 78"/>
              <p:cNvSpPr/>
              <p:nvPr/>
            </p:nvSpPr>
            <p:spPr>
              <a:xfrm>
                <a:off x="4130613" y="3962193"/>
                <a:ext cx="397140" cy="397140"/>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flipH="1">
                <a:off x="4428257" y="3376361"/>
                <a:ext cx="537029" cy="610572"/>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40" name="椭圆 98"/>
            <p:cNvSpPr/>
            <p:nvPr/>
          </p:nvSpPr>
          <p:spPr>
            <a:xfrm rot="2116815">
              <a:off x="3739014" y="5171069"/>
              <a:ext cx="371328" cy="384214"/>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 name="组合 4"/>
          <p:cNvGrpSpPr/>
          <p:nvPr/>
        </p:nvGrpSpPr>
        <p:grpSpPr>
          <a:xfrm rot="5791696">
            <a:off x="7488684" y="2417922"/>
            <a:ext cx="1733344" cy="1471838"/>
            <a:chOff x="9080500" y="2246267"/>
            <a:chExt cx="1733344" cy="1471838"/>
          </a:xfrm>
        </p:grpSpPr>
        <p:grpSp>
          <p:nvGrpSpPr>
            <p:cNvPr id="95" name="组合 94"/>
            <p:cNvGrpSpPr/>
            <p:nvPr/>
          </p:nvGrpSpPr>
          <p:grpSpPr>
            <a:xfrm rot="5400000">
              <a:off x="9211253" y="2115514"/>
              <a:ext cx="1471838" cy="1733344"/>
              <a:chOff x="4130613" y="3376361"/>
              <a:chExt cx="834673" cy="982972"/>
            </a:xfrm>
          </p:grpSpPr>
          <p:sp>
            <p:nvSpPr>
              <p:cNvPr id="96" name="椭圆 95"/>
              <p:cNvSpPr/>
              <p:nvPr/>
            </p:nvSpPr>
            <p:spPr>
              <a:xfrm>
                <a:off x="4130613" y="3962193"/>
                <a:ext cx="397140" cy="397140"/>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连接符 96"/>
              <p:cNvCxnSpPr/>
              <p:nvPr/>
            </p:nvCxnSpPr>
            <p:spPr>
              <a:xfrm flipH="1">
                <a:off x="4428257" y="3376361"/>
                <a:ext cx="537029" cy="610572"/>
              </a:xfrm>
              <a:prstGeom prst="line">
                <a:avLst/>
              </a:prstGeom>
              <a:noFill/>
              <a:ln>
                <a:gradFill>
                  <a:gsLst>
                    <a:gs pos="9000">
                      <a:schemeClr val="bg1">
                        <a:lumMod val="95000"/>
                        <a:alpha val="10000"/>
                      </a:schemeClr>
                    </a:gs>
                    <a:gs pos="68000">
                      <a:srgbClr val="62FFFF">
                        <a:alpha val="50000"/>
                      </a:srgbClr>
                    </a:gs>
                    <a:gs pos="43000">
                      <a:srgbClr val="62FFFF">
                        <a:alpha val="40000"/>
                      </a:srgbClr>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39" name="椭圆 99"/>
            <p:cNvSpPr/>
            <p:nvPr/>
          </p:nvSpPr>
          <p:spPr>
            <a:xfrm>
              <a:off x="9240273" y="2398091"/>
              <a:ext cx="384214" cy="384212"/>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09" name="组合 108"/>
          <p:cNvGrpSpPr/>
          <p:nvPr/>
        </p:nvGrpSpPr>
        <p:grpSpPr>
          <a:xfrm>
            <a:off x="520218" y="418450"/>
            <a:ext cx="5658081" cy="760635"/>
            <a:chOff x="520218" y="418450"/>
            <a:chExt cx="5658081" cy="760635"/>
          </a:xfrm>
        </p:grpSpPr>
        <p:sp>
          <p:nvSpPr>
            <p:cNvPr id="4" name="矩形: 圆角 3"/>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1301959" y="418450"/>
              <a:ext cx="4876340" cy="760635"/>
              <a:chOff x="1292231" y="418450"/>
              <a:chExt cx="4876340" cy="760635"/>
            </a:xfrm>
          </p:grpSpPr>
          <p:sp>
            <p:nvSpPr>
              <p:cNvPr id="104" name="文本框 103"/>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zh-CN" altLang="en-US" sz="2800" b="1" dirty="0">
                    <a:solidFill>
                      <a:srgbClr val="62FFFF"/>
                    </a:solidFill>
                    <a:latin typeface="微软雅黑"/>
                  </a:rPr>
                  <a:t>项目背景</a:t>
                </a:r>
              </a:p>
            </p:txBody>
          </p:sp>
          <p:sp>
            <p:nvSpPr>
              <p:cNvPr id="105" name="文本框 104"/>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rPr>
                  <a:t>一个来自地铁与书籍的启发，关于</a:t>
                </a:r>
                <a:r>
                  <a:rPr lang="en-US" altLang="zh-CN" sz="1200" dirty="0">
                    <a:solidFill>
                      <a:schemeClr val="bg1"/>
                    </a:solidFill>
                    <a:latin typeface="Agency FB" panose="020B0503020202020204" pitchFamily="34" charset="0"/>
                  </a:rPr>
                  <a:t>UGC</a:t>
                </a:r>
                <a:r>
                  <a:rPr lang="zh-CN" altLang="en-US" sz="1200" dirty="0">
                    <a:solidFill>
                      <a:schemeClr val="bg1"/>
                    </a:solidFill>
                    <a:latin typeface="Agency FB" panose="020B0503020202020204" pitchFamily="34" charset="0"/>
                  </a:rPr>
                  <a:t>的思考。</a:t>
                </a:r>
                <a:endParaRPr lang="en-US" altLang="zh-CN" sz="1200" dirty="0">
                  <a:solidFill>
                    <a:schemeClr val="bg1"/>
                  </a:solidFill>
                  <a:latin typeface="Agency FB" panose="020B0503020202020204" pitchFamily="34" charset="0"/>
                </a:endParaRPr>
              </a:p>
            </p:txBody>
          </p:sp>
        </p:grpSp>
        <p:sp>
          <p:nvSpPr>
            <p:cNvPr id="10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4" name="组合 23"/>
          <p:cNvGrpSpPr/>
          <p:nvPr/>
        </p:nvGrpSpPr>
        <p:grpSpPr>
          <a:xfrm>
            <a:off x="5949724" y="4679459"/>
            <a:ext cx="2952874" cy="1165339"/>
            <a:chOff x="-2286766" y="1732372"/>
            <a:chExt cx="2952874" cy="1165339"/>
          </a:xfrm>
        </p:grpSpPr>
        <p:sp>
          <p:nvSpPr>
            <p:cNvPr id="25" name="矩形 24"/>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rPr>
                <a:t>网易云音乐和杭港地铁合作发起了一个快闪营销</a:t>
              </a:r>
              <a:r>
                <a:rPr lang="en-US" altLang="zh-CN" sz="1200" dirty="0">
                  <a:solidFill>
                    <a:prstClr val="white">
                      <a:alpha val="80000"/>
                    </a:prstClr>
                  </a:solidFill>
                </a:rPr>
                <a:t>《</a:t>
              </a:r>
              <a:r>
                <a:rPr lang="zh-CN" altLang="en-US" sz="1200" dirty="0">
                  <a:solidFill>
                    <a:prstClr val="white">
                      <a:alpha val="80000"/>
                    </a:prstClr>
                  </a:solidFill>
                </a:rPr>
                <a:t>看见音乐的力量</a:t>
              </a:r>
              <a:r>
                <a:rPr lang="en-US" altLang="zh-CN" sz="1200" dirty="0">
                  <a:solidFill>
                    <a:prstClr val="white">
                      <a:alpha val="80000"/>
                    </a:prstClr>
                  </a:solidFill>
                </a:rPr>
                <a:t>》</a:t>
              </a:r>
              <a:r>
                <a:rPr lang="zh-CN" altLang="en-US" sz="1200" dirty="0">
                  <a:solidFill>
                    <a:prstClr val="white">
                      <a:alpha val="80000"/>
                    </a:prstClr>
                  </a:solidFill>
                </a:rPr>
                <a:t>，把网易云音乐用户的音乐评论搬到了地铁站。</a:t>
              </a:r>
              <a:endParaRPr lang="zh-CN" altLang="en-US" sz="1200" dirty="0">
                <a:solidFill>
                  <a:prstClr val="white">
                    <a:alpha val="80000"/>
                  </a:prstClr>
                </a:solidFill>
                <a:latin typeface="Arial"/>
                <a:ea typeface="微软雅黑"/>
              </a:endParaRPr>
            </a:p>
          </p:txBody>
        </p:sp>
        <p:sp>
          <p:nvSpPr>
            <p:cNvPr id="26" name="矩形 25"/>
            <p:cNvSpPr/>
            <p:nvPr/>
          </p:nvSpPr>
          <p:spPr>
            <a:xfrm>
              <a:off x="-2286766" y="1732372"/>
              <a:ext cx="1287532" cy="424732"/>
            </a:xfrm>
            <a:prstGeom prst="rect">
              <a:avLst/>
            </a:prstGeom>
            <a:noFill/>
          </p:spPr>
          <p:txBody>
            <a:bodyPr wrap="none" rtlCol="0">
              <a:spAutoFit/>
              <a:scene3d>
                <a:camera prst="orthographicFront"/>
                <a:lightRig rig="threePt" dir="t"/>
              </a:scene3d>
              <a:sp3d contourW="12700"/>
            </a:bodyPr>
            <a:lstStyle/>
            <a:p>
              <a:pPr algn="r">
                <a:lnSpc>
                  <a:spcPct val="120000"/>
                </a:lnSpc>
              </a:pPr>
              <a:r>
                <a:rPr lang="en-US" altLang="zh-CN" b="1" dirty="0" smtClean="0">
                  <a:solidFill>
                    <a:schemeClr val="bg1"/>
                  </a:solidFill>
                  <a:latin typeface="Arial"/>
                  <a:ea typeface="微软雅黑"/>
                </a:rPr>
                <a:t>2017</a:t>
              </a:r>
              <a:r>
                <a:rPr lang="zh-CN" altLang="en-US" b="1" dirty="0" smtClean="0">
                  <a:solidFill>
                    <a:schemeClr val="bg1"/>
                  </a:solidFill>
                  <a:latin typeface="Arial"/>
                  <a:ea typeface="微软雅黑"/>
                </a:rPr>
                <a:t>年</a:t>
              </a:r>
              <a:r>
                <a:rPr lang="en-US" altLang="zh-CN" b="1" dirty="0" smtClean="0">
                  <a:solidFill>
                    <a:schemeClr val="bg1"/>
                  </a:solidFill>
                  <a:latin typeface="Arial"/>
                  <a:ea typeface="微软雅黑"/>
                </a:rPr>
                <a:t>3</a:t>
              </a:r>
              <a:r>
                <a:rPr lang="zh-CN" altLang="en-US" b="1" dirty="0" smtClean="0">
                  <a:solidFill>
                    <a:schemeClr val="bg1"/>
                  </a:solidFill>
                  <a:latin typeface="Arial"/>
                  <a:ea typeface="微软雅黑"/>
                </a:rPr>
                <a:t>月</a:t>
              </a:r>
              <a:endParaRPr lang="zh-CN" altLang="en-US" b="1" dirty="0">
                <a:solidFill>
                  <a:schemeClr val="bg1"/>
                </a:solidFill>
                <a:latin typeface="Arial"/>
                <a:ea typeface="微软雅黑"/>
              </a:endParaRPr>
            </a:p>
          </p:txBody>
        </p:sp>
      </p:grpSp>
      <p:grpSp>
        <p:nvGrpSpPr>
          <p:cNvPr id="27" name="组合 26"/>
          <p:cNvGrpSpPr/>
          <p:nvPr/>
        </p:nvGrpSpPr>
        <p:grpSpPr>
          <a:xfrm>
            <a:off x="9123641" y="2374806"/>
            <a:ext cx="2952874" cy="1121648"/>
            <a:chOff x="-2286766" y="1776063"/>
            <a:chExt cx="2952874" cy="1121648"/>
          </a:xfrm>
        </p:grpSpPr>
        <p:sp>
          <p:nvSpPr>
            <p:cNvPr id="28" name="矩形 27"/>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prstClr val="white">
                      <a:alpha val="80000"/>
                    </a:prstClr>
                  </a:solidFill>
                </a:rPr>
                <a:t>《</a:t>
              </a:r>
              <a:r>
                <a:rPr lang="zh-CN" altLang="en-US" sz="1200" dirty="0" smtClean="0">
                  <a:solidFill>
                    <a:prstClr val="white">
                      <a:alpha val="80000"/>
                    </a:prstClr>
                  </a:solidFill>
                </a:rPr>
                <a:t>听</a:t>
              </a:r>
              <a:r>
                <a:rPr lang="zh-CN" altLang="en-US" sz="1200" dirty="0">
                  <a:solidFill>
                    <a:prstClr val="white">
                      <a:alpha val="80000"/>
                    </a:prstClr>
                  </a:solidFill>
                </a:rPr>
                <a:t>什么歌都像在唱自己</a:t>
              </a:r>
              <a:r>
                <a:rPr lang="en-US" altLang="zh-CN" sz="1200" dirty="0">
                  <a:solidFill>
                    <a:prstClr val="white">
                      <a:alpha val="80000"/>
                    </a:prstClr>
                  </a:solidFill>
                </a:rPr>
                <a:t>》</a:t>
              </a:r>
              <a:r>
                <a:rPr lang="zh-CN" altLang="en-US" sz="1200" dirty="0">
                  <a:solidFill>
                    <a:prstClr val="white">
                      <a:alpha val="80000"/>
                    </a:prstClr>
                  </a:solidFill>
                </a:rPr>
                <a:t>，</a:t>
              </a:r>
              <a:r>
                <a:rPr lang="en-US" altLang="zh-CN" sz="1200" dirty="0">
                  <a:solidFill>
                    <a:prstClr val="white">
                      <a:alpha val="80000"/>
                    </a:prstClr>
                  </a:solidFill>
                </a:rPr>
                <a:t>2018</a:t>
              </a:r>
              <a:r>
                <a:rPr lang="zh-CN" altLang="en-US" sz="1200" dirty="0">
                  <a:solidFill>
                    <a:prstClr val="white">
                      <a:alpha val="80000"/>
                    </a:prstClr>
                  </a:solidFill>
                </a:rPr>
                <a:t>年</a:t>
              </a:r>
              <a:r>
                <a:rPr lang="en-US" altLang="zh-CN" sz="1200" dirty="0">
                  <a:solidFill>
                    <a:prstClr val="white">
                      <a:alpha val="80000"/>
                    </a:prstClr>
                  </a:solidFill>
                </a:rPr>
                <a:t>3</a:t>
              </a:r>
              <a:r>
                <a:rPr lang="zh-CN" altLang="en-US" sz="1200" dirty="0">
                  <a:solidFill>
                    <a:prstClr val="white">
                      <a:alpha val="80000"/>
                    </a:prstClr>
                  </a:solidFill>
                </a:rPr>
                <a:t>月</a:t>
              </a:r>
              <a:r>
                <a:rPr lang="en-US" altLang="zh-CN" sz="1200" dirty="0">
                  <a:solidFill>
                    <a:prstClr val="white">
                      <a:alpha val="80000"/>
                    </a:prstClr>
                  </a:solidFill>
                </a:rPr>
                <a:t>17</a:t>
              </a:r>
              <a:r>
                <a:rPr lang="zh-CN" altLang="en-US" sz="1200" dirty="0">
                  <a:solidFill>
                    <a:prstClr val="white">
                      <a:alpha val="80000"/>
                    </a:prstClr>
                  </a:solidFill>
                </a:rPr>
                <a:t>日，网易云音乐和人民日报出版社联合推出的乐评笔记书正式面市。</a:t>
              </a:r>
              <a:endParaRPr lang="zh-CN" altLang="en-US" sz="1200" dirty="0">
                <a:solidFill>
                  <a:prstClr val="white">
                    <a:alpha val="80000"/>
                  </a:prstClr>
                </a:solidFill>
                <a:latin typeface="Arial"/>
                <a:ea typeface="微软雅黑"/>
              </a:endParaRPr>
            </a:p>
          </p:txBody>
        </p:sp>
        <p:sp>
          <p:nvSpPr>
            <p:cNvPr id="29" name="矩形 28"/>
            <p:cNvSpPr/>
            <p:nvPr/>
          </p:nvSpPr>
          <p:spPr>
            <a:xfrm>
              <a:off x="-2239638" y="1776063"/>
              <a:ext cx="1287532" cy="424732"/>
            </a:xfrm>
            <a:prstGeom prst="rect">
              <a:avLst/>
            </a:prstGeom>
            <a:noFill/>
          </p:spPr>
          <p:txBody>
            <a:bodyPr wrap="none" rtlCol="0">
              <a:spAutoFit/>
              <a:scene3d>
                <a:camera prst="orthographicFront"/>
                <a:lightRig rig="threePt" dir="t"/>
              </a:scene3d>
              <a:sp3d contourW="12700"/>
            </a:bodyPr>
            <a:lstStyle/>
            <a:p>
              <a:pPr algn="r">
                <a:lnSpc>
                  <a:spcPct val="120000"/>
                </a:lnSpc>
              </a:pPr>
              <a:r>
                <a:rPr lang="en-US" altLang="zh-CN" b="1" dirty="0" smtClean="0">
                  <a:solidFill>
                    <a:schemeClr val="bg1"/>
                  </a:solidFill>
                  <a:latin typeface="Arial"/>
                  <a:ea typeface="微软雅黑"/>
                </a:rPr>
                <a:t>2018</a:t>
              </a:r>
              <a:r>
                <a:rPr lang="zh-CN" altLang="en-US" b="1" dirty="0" smtClean="0">
                  <a:solidFill>
                    <a:schemeClr val="bg1"/>
                  </a:solidFill>
                  <a:latin typeface="Arial"/>
                  <a:ea typeface="微软雅黑"/>
                </a:rPr>
                <a:t>年</a:t>
              </a:r>
              <a:r>
                <a:rPr lang="en-US" altLang="zh-CN" b="1" dirty="0" smtClean="0">
                  <a:solidFill>
                    <a:schemeClr val="bg1"/>
                  </a:solidFill>
                  <a:latin typeface="Arial"/>
                  <a:ea typeface="微软雅黑"/>
                </a:rPr>
                <a:t>3</a:t>
              </a:r>
              <a:r>
                <a:rPr lang="zh-CN" altLang="en-US" b="1" dirty="0" smtClean="0">
                  <a:solidFill>
                    <a:schemeClr val="bg1"/>
                  </a:solidFill>
                  <a:latin typeface="Arial"/>
                  <a:ea typeface="微软雅黑"/>
                </a:rPr>
                <a:t>月</a:t>
              </a:r>
              <a:endParaRPr lang="zh-CN" altLang="en-US" b="1" dirty="0">
                <a:solidFill>
                  <a:schemeClr val="bg1"/>
                </a:solidFill>
                <a:latin typeface="Arial"/>
                <a:ea typeface="微软雅黑"/>
              </a:endParaRPr>
            </a:p>
          </p:txBody>
        </p:sp>
      </p:grpSp>
      <p:grpSp>
        <p:nvGrpSpPr>
          <p:cNvPr id="30" name="组合 29"/>
          <p:cNvGrpSpPr/>
          <p:nvPr/>
        </p:nvGrpSpPr>
        <p:grpSpPr>
          <a:xfrm>
            <a:off x="2295636" y="2599102"/>
            <a:ext cx="4823138" cy="666556"/>
            <a:chOff x="-2286766" y="1787957"/>
            <a:chExt cx="4823138" cy="666556"/>
          </a:xfrm>
        </p:grpSpPr>
        <p:sp>
          <p:nvSpPr>
            <p:cNvPr id="31" name="矩形 30"/>
            <p:cNvSpPr/>
            <p:nvPr/>
          </p:nvSpPr>
          <p:spPr>
            <a:xfrm>
              <a:off x="-2286766" y="2140581"/>
              <a:ext cx="4823138" cy="313932"/>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网易云音乐对外发布平台音乐评论数达</a:t>
              </a:r>
              <a:r>
                <a:rPr lang="en-US" altLang="zh-CN" sz="1200" dirty="0" smtClean="0">
                  <a:solidFill>
                    <a:prstClr val="white">
                      <a:alpha val="80000"/>
                    </a:prstClr>
                  </a:solidFill>
                  <a:latin typeface="Arial"/>
                  <a:ea typeface="微软雅黑"/>
                </a:rPr>
                <a:t>1.2</a:t>
              </a:r>
              <a:r>
                <a:rPr lang="zh-CN" altLang="en-US" sz="1200" dirty="0" smtClean="0">
                  <a:solidFill>
                    <a:prstClr val="white">
                      <a:alpha val="80000"/>
                    </a:prstClr>
                  </a:solidFill>
                  <a:latin typeface="Arial"/>
                  <a:ea typeface="微软雅黑"/>
                </a:rPr>
                <a:t>亿条。</a:t>
              </a:r>
              <a:endParaRPr lang="zh-CN" altLang="en-US" sz="1200" dirty="0">
                <a:solidFill>
                  <a:prstClr val="white">
                    <a:alpha val="80000"/>
                  </a:prstClr>
                </a:solidFill>
                <a:latin typeface="Arial"/>
                <a:ea typeface="微软雅黑"/>
              </a:endParaRPr>
            </a:p>
          </p:txBody>
        </p:sp>
        <p:sp>
          <p:nvSpPr>
            <p:cNvPr id="32" name="矩形 31"/>
            <p:cNvSpPr/>
            <p:nvPr/>
          </p:nvSpPr>
          <p:spPr>
            <a:xfrm>
              <a:off x="-2286766" y="1787957"/>
              <a:ext cx="1287532" cy="424732"/>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smtClean="0">
                  <a:solidFill>
                    <a:schemeClr val="bg1"/>
                  </a:solidFill>
                  <a:latin typeface="Arial"/>
                  <a:ea typeface="微软雅黑"/>
                </a:rPr>
                <a:t>2015</a:t>
              </a:r>
              <a:r>
                <a:rPr lang="zh-CN" altLang="en-US" b="1" dirty="0" smtClean="0">
                  <a:solidFill>
                    <a:schemeClr val="bg1"/>
                  </a:solidFill>
                  <a:latin typeface="Arial"/>
                  <a:ea typeface="微软雅黑"/>
                </a:rPr>
                <a:t>年</a:t>
              </a:r>
              <a:r>
                <a:rPr lang="en-US" altLang="zh-CN" b="1" dirty="0" smtClean="0">
                  <a:solidFill>
                    <a:schemeClr val="bg1"/>
                  </a:solidFill>
                  <a:latin typeface="Arial"/>
                  <a:ea typeface="微软雅黑"/>
                </a:rPr>
                <a:t>7</a:t>
              </a:r>
              <a:r>
                <a:rPr lang="zh-CN" altLang="en-US" b="1" dirty="0" smtClean="0">
                  <a:solidFill>
                    <a:schemeClr val="bg1"/>
                  </a:solidFill>
                  <a:latin typeface="Arial"/>
                  <a:ea typeface="微软雅黑"/>
                </a:rPr>
                <a:t>月</a:t>
              </a:r>
              <a:endParaRPr lang="zh-CN" altLang="en-US" b="1" dirty="0">
                <a:solidFill>
                  <a:schemeClr val="bg1"/>
                </a:solidFill>
                <a:latin typeface="Arial"/>
                <a:ea typeface="微软雅黑"/>
              </a:endParaRPr>
            </a:p>
          </p:txBody>
        </p:sp>
      </p:grpSp>
    </p:spTree>
    <p:extLst>
      <p:ext uri="{BB962C8B-B14F-4D97-AF65-F5344CB8AC3E}">
        <p14:creationId xmlns:p14="http://schemas.microsoft.com/office/powerpoint/2010/main" val="985520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left)">
                                      <p:cBhvr>
                                        <p:cTn id="7" dur="1000"/>
                                        <p:tgtEl>
                                          <p:spTgt spid="87"/>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2" presetClass="entr" presetSubtype="8"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p:tgtEl>
                                          <p:spTgt spid="30"/>
                                        </p:tgtEl>
                                        <p:attrNameLst>
                                          <p:attrName>ppt_x</p:attrName>
                                        </p:attrNameLst>
                                      </p:cBhvr>
                                      <p:tavLst>
                                        <p:tav tm="0">
                                          <p:val>
                                            <p:strVal val="#ppt_x-#ppt_w*1.125000"/>
                                          </p:val>
                                        </p:tav>
                                        <p:tav tm="100000">
                                          <p:val>
                                            <p:strVal val="#ppt_x"/>
                                          </p:val>
                                        </p:tav>
                                      </p:tavLst>
                                    </p:anim>
                                    <p:animEffect transition="in" filter="wipe(right)">
                                      <p:cBhvr>
                                        <p:cTn id="25" dur="500"/>
                                        <p:tgtEl>
                                          <p:spTgt spid="30"/>
                                        </p:tgtEl>
                                      </p:cBhvr>
                                    </p:animEffect>
                                  </p:childTnLst>
                                </p:cTn>
                              </p:par>
                            </p:childTnLst>
                          </p:cTn>
                        </p:par>
                        <p:par>
                          <p:cTn id="26" fill="hold">
                            <p:stCondLst>
                              <p:cond delay="2000"/>
                            </p:stCondLst>
                            <p:childTnLst>
                              <p:par>
                                <p:cTn id="27" presetID="12" presetClass="entr" presetSubtype="2"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ppt_x</p:attrName>
                                        </p:attrNameLst>
                                      </p:cBhvr>
                                      <p:tavLst>
                                        <p:tav tm="0">
                                          <p:val>
                                            <p:strVal val="#ppt_x+#ppt_w*1.125000"/>
                                          </p:val>
                                        </p:tav>
                                        <p:tav tm="100000">
                                          <p:val>
                                            <p:strVal val="#ppt_x"/>
                                          </p:val>
                                        </p:tav>
                                      </p:tavLst>
                                    </p:anim>
                                    <p:animEffect transition="in" filter="wipe(left)">
                                      <p:cBhvr>
                                        <p:cTn id="30" dur="500"/>
                                        <p:tgtEl>
                                          <p:spTgt spid="24"/>
                                        </p:tgtEl>
                                      </p:cBhvr>
                                    </p:animEffect>
                                  </p:childTnLst>
                                </p:cTn>
                              </p:par>
                            </p:childTnLst>
                          </p:cTn>
                        </p:par>
                        <p:par>
                          <p:cTn id="31" fill="hold">
                            <p:stCondLst>
                              <p:cond delay="2500"/>
                            </p:stCondLst>
                            <p:childTnLst>
                              <p:par>
                                <p:cTn id="32" presetID="12" presetClass="entr" presetSubtype="4"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p:tgtEl>
                                          <p:spTgt spid="27"/>
                                        </p:tgtEl>
                                        <p:attrNameLst>
                                          <p:attrName>ppt_y</p:attrName>
                                        </p:attrNameLst>
                                      </p:cBhvr>
                                      <p:tavLst>
                                        <p:tav tm="0">
                                          <p:val>
                                            <p:strVal val="#ppt_y+#ppt_h*1.125000"/>
                                          </p:val>
                                        </p:tav>
                                        <p:tav tm="100000">
                                          <p:val>
                                            <p:strVal val="#ppt_y"/>
                                          </p:val>
                                        </p:tav>
                                      </p:tavLst>
                                    </p:anim>
                                    <p:animEffect transition="in" filter="wipe(up)">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159627" y="1899376"/>
            <a:ext cx="841772" cy="841770"/>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弧形 3"/>
          <p:cNvSpPr/>
          <p:nvPr/>
        </p:nvSpPr>
        <p:spPr>
          <a:xfrm>
            <a:off x="1042548" y="1782296"/>
            <a:ext cx="1075929" cy="1075929"/>
          </a:xfrm>
          <a:prstGeom prst="arc">
            <a:avLst>
              <a:gd name="adj1" fmla="val 16200000"/>
              <a:gd name="adj2" fmla="val 11790630"/>
            </a:avLst>
          </a:prstGeom>
          <a:ln w="19050">
            <a:solidFill>
              <a:srgbClr val="0D69FF">
                <a:alpha val="60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2367134" y="2424940"/>
            <a:ext cx="2994660" cy="0"/>
          </a:xfrm>
          <a:prstGeom prst="line">
            <a:avLst/>
          </a:prstGeom>
          <a:ln w="12700">
            <a:solidFill>
              <a:srgbClr val="62FF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7033819" y="1532014"/>
            <a:ext cx="3409201" cy="3409201"/>
          </a:xfrm>
          <a:prstGeom prst="line">
            <a:avLst/>
          </a:prstGeom>
          <a:ln w="12700">
            <a:gradFill>
              <a:gsLst>
                <a:gs pos="50000">
                  <a:srgbClr val="62FFFF">
                    <a:alpha val="50000"/>
                  </a:srgbClr>
                </a:gs>
                <a:gs pos="0">
                  <a:schemeClr val="accent1">
                    <a:lumMod val="5000"/>
                    <a:lumOff val="95000"/>
                    <a:alpha val="0"/>
                  </a:schemeClr>
                </a:gs>
                <a:gs pos="100000">
                  <a:srgbClr val="62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8148002" y="995481"/>
            <a:ext cx="3409201" cy="3409201"/>
          </a:xfrm>
          <a:prstGeom prst="line">
            <a:avLst/>
          </a:prstGeom>
          <a:ln w="12700">
            <a:gradFill>
              <a:gsLst>
                <a:gs pos="50000">
                  <a:srgbClr val="62FFFF">
                    <a:alpha val="50000"/>
                  </a:srgbClr>
                </a:gs>
                <a:gs pos="0">
                  <a:schemeClr val="accent1">
                    <a:lumMod val="5000"/>
                    <a:lumOff val="95000"/>
                    <a:alpha val="0"/>
                  </a:schemeClr>
                </a:gs>
                <a:gs pos="100000">
                  <a:srgbClr val="62FF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633895" y="4181270"/>
            <a:ext cx="1018151" cy="1018153"/>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9963874" y="4045432"/>
            <a:ext cx="382438" cy="382438"/>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p:cNvSpPr/>
          <p:nvPr/>
        </p:nvSpPr>
        <p:spPr>
          <a:xfrm>
            <a:off x="8749270" y="4406975"/>
            <a:ext cx="118932" cy="118932"/>
          </a:xfrm>
          <a:prstGeom prst="ellipse">
            <a:avLst/>
          </a:prstGeom>
          <a:solidFill>
            <a:srgbClr val="62FFFF"/>
          </a:solidFill>
          <a:ln w="12700">
            <a:solidFill>
              <a:srgbClr val="0D69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连接符 22"/>
          <p:cNvCxnSpPr/>
          <p:nvPr/>
        </p:nvCxnSpPr>
        <p:spPr>
          <a:xfrm flipV="1">
            <a:off x="9336293" y="3707185"/>
            <a:ext cx="523701" cy="523701"/>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8771765" y="4064362"/>
            <a:ext cx="155852" cy="155852"/>
          </a:xfrm>
          <a:prstGeom prst="ellipse">
            <a:avLst/>
          </a:prstGeom>
          <a:ln w="12700">
            <a:solidFill>
              <a:srgbClr val="0D69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5" name="组合 34"/>
          <p:cNvGrpSpPr/>
          <p:nvPr/>
        </p:nvGrpSpPr>
        <p:grpSpPr>
          <a:xfrm>
            <a:off x="2322062" y="1953759"/>
            <a:ext cx="5358338" cy="1091355"/>
            <a:chOff x="-2286766" y="1584757"/>
            <a:chExt cx="5358338" cy="1091355"/>
          </a:xfrm>
        </p:grpSpPr>
        <p:sp>
          <p:nvSpPr>
            <p:cNvPr id="36" name="矩形 35"/>
            <p:cNvSpPr/>
            <p:nvPr/>
          </p:nvSpPr>
          <p:spPr>
            <a:xfrm>
              <a:off x="-2286766" y="2140581"/>
              <a:ext cx="5358338" cy="535531"/>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smtClean="0">
                  <a:solidFill>
                    <a:prstClr val="white">
                      <a:alpha val="80000"/>
                    </a:prstClr>
                  </a:solidFill>
                  <a:latin typeface="Arial"/>
                  <a:ea typeface="微软雅黑"/>
                </a:rPr>
                <a:t>2013</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5</a:t>
              </a:r>
              <a:r>
                <a:rPr lang="zh-CN" altLang="en-US" sz="1200" dirty="0" smtClean="0">
                  <a:solidFill>
                    <a:prstClr val="white">
                      <a:alpha val="80000"/>
                    </a:prstClr>
                  </a:solidFill>
                  <a:latin typeface="Arial"/>
                  <a:ea typeface="微软雅黑"/>
                </a:rPr>
                <a:t>月发布第一个</a:t>
              </a:r>
              <a:r>
                <a:rPr lang="zh-CN" altLang="en-US" sz="1200" dirty="0">
                  <a:solidFill>
                    <a:prstClr val="white">
                      <a:alpha val="80000"/>
                    </a:prstClr>
                  </a:solidFill>
                </a:rPr>
                <a:t>移动版</a:t>
              </a:r>
              <a:r>
                <a:rPr lang="zh-CN" altLang="en-US" sz="1200" dirty="0" smtClean="0">
                  <a:solidFill>
                    <a:prstClr val="white">
                      <a:alpha val="80000"/>
                    </a:prstClr>
                  </a:solidFill>
                  <a:latin typeface="Arial"/>
                  <a:ea typeface="微软雅黑"/>
                </a:rPr>
                <a:t>。</a:t>
              </a:r>
              <a:endParaRPr lang="en-US" altLang="zh-CN" sz="1200" dirty="0" smtClean="0">
                <a:solidFill>
                  <a:prstClr val="white">
                    <a:alpha val="80000"/>
                  </a:prstClr>
                </a:solidFill>
                <a:latin typeface="Arial"/>
                <a:ea typeface="微软雅黑"/>
              </a:endParaRPr>
            </a:p>
            <a:p>
              <a:pPr>
                <a:lnSpc>
                  <a:spcPct val="120000"/>
                </a:lnSpc>
              </a:pPr>
              <a:r>
                <a:rPr lang="en-US" altLang="zh-CN" sz="1200" dirty="0" smtClean="0">
                  <a:solidFill>
                    <a:prstClr val="white">
                      <a:alpha val="80000"/>
                    </a:prstClr>
                  </a:solidFill>
                  <a:latin typeface="Arial"/>
                  <a:ea typeface="微软雅黑"/>
                </a:rPr>
                <a:t>2016</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5</a:t>
              </a:r>
              <a:r>
                <a:rPr lang="zh-CN" altLang="en-US" sz="1200" dirty="0" smtClean="0">
                  <a:solidFill>
                    <a:prstClr val="white">
                      <a:alpha val="80000"/>
                    </a:prstClr>
                  </a:solidFill>
                  <a:latin typeface="Arial"/>
                  <a:ea typeface="微软雅黑"/>
                </a:rPr>
                <a:t>月加入群聊功能。</a:t>
              </a:r>
              <a:endParaRPr lang="en-US" altLang="zh-CN" sz="1200" dirty="0" smtClean="0">
                <a:solidFill>
                  <a:prstClr val="white">
                    <a:alpha val="80000"/>
                  </a:prstClr>
                </a:solidFill>
                <a:latin typeface="Arial"/>
                <a:ea typeface="微软雅黑"/>
              </a:endParaRPr>
            </a:p>
          </p:txBody>
        </p:sp>
        <p:sp>
          <p:nvSpPr>
            <p:cNvPr id="37" name="矩形 36"/>
            <p:cNvSpPr/>
            <p:nvPr/>
          </p:nvSpPr>
          <p:spPr>
            <a:xfrm>
              <a:off x="-2286766" y="1584757"/>
              <a:ext cx="1107996" cy="424732"/>
            </a:xfrm>
            <a:prstGeom prst="rect">
              <a:avLst/>
            </a:prstGeom>
            <a:noFill/>
          </p:spPr>
          <p:txBody>
            <a:bodyPr wrap="none" rtlCol="0">
              <a:spAutoFit/>
              <a:scene3d>
                <a:camera prst="orthographicFront"/>
                <a:lightRig rig="threePt" dir="t"/>
              </a:scene3d>
              <a:sp3d contourW="12700"/>
            </a:bodyPr>
            <a:lstStyle/>
            <a:p>
              <a:pPr>
                <a:lnSpc>
                  <a:spcPct val="120000"/>
                </a:lnSpc>
              </a:pPr>
              <a:r>
                <a:rPr lang="zh-CN" altLang="en-US" b="1" dirty="0" smtClean="0">
                  <a:solidFill>
                    <a:schemeClr val="bg1"/>
                  </a:solidFill>
                  <a:latin typeface="Arial"/>
                  <a:ea typeface="微软雅黑"/>
                </a:rPr>
                <a:t>酷狗音乐</a:t>
              </a:r>
              <a:endParaRPr lang="zh-CN" altLang="en-US" b="1" dirty="0">
                <a:solidFill>
                  <a:schemeClr val="bg1"/>
                </a:solidFill>
                <a:latin typeface="Arial"/>
                <a:ea typeface="微软雅黑"/>
              </a:endParaRPr>
            </a:p>
          </p:txBody>
        </p:sp>
      </p:grpSp>
      <p:sp>
        <p:nvSpPr>
          <p:cNvPr id="41" name="椭圆 40"/>
          <p:cNvSpPr/>
          <p:nvPr/>
        </p:nvSpPr>
        <p:spPr>
          <a:xfrm>
            <a:off x="1159627" y="3635952"/>
            <a:ext cx="841772" cy="841770"/>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弧形 41"/>
          <p:cNvSpPr/>
          <p:nvPr/>
        </p:nvSpPr>
        <p:spPr>
          <a:xfrm>
            <a:off x="1042548" y="3518872"/>
            <a:ext cx="1075929" cy="1075929"/>
          </a:xfrm>
          <a:prstGeom prst="arc">
            <a:avLst>
              <a:gd name="adj1" fmla="val 16200000"/>
              <a:gd name="adj2" fmla="val 11790630"/>
            </a:avLst>
          </a:prstGeom>
          <a:ln w="19050">
            <a:solidFill>
              <a:srgbClr val="0D69FF">
                <a:alpha val="60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3" name="直接连接符 42"/>
          <p:cNvCxnSpPr/>
          <p:nvPr/>
        </p:nvCxnSpPr>
        <p:spPr>
          <a:xfrm>
            <a:off x="2367134" y="4161516"/>
            <a:ext cx="2994660" cy="0"/>
          </a:xfrm>
          <a:prstGeom prst="line">
            <a:avLst/>
          </a:prstGeom>
          <a:ln w="12700">
            <a:solidFill>
              <a:srgbClr val="62FFFF"/>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322062" y="3690335"/>
            <a:ext cx="5358338" cy="1071030"/>
            <a:chOff x="-2286766" y="1584757"/>
            <a:chExt cx="5358338" cy="1071030"/>
          </a:xfrm>
        </p:grpSpPr>
        <p:sp>
          <p:nvSpPr>
            <p:cNvPr id="46" name="矩形 45"/>
            <p:cNvSpPr/>
            <p:nvPr/>
          </p:nvSpPr>
          <p:spPr>
            <a:xfrm>
              <a:off x="-2286766" y="2140581"/>
              <a:ext cx="5358338" cy="515206"/>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prstClr val="white">
                      <a:alpha val="80000"/>
                    </a:prstClr>
                  </a:solidFill>
                  <a:latin typeface="Arial"/>
                  <a:ea typeface="微软雅黑"/>
                </a:rPr>
                <a:t>2012</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12</a:t>
              </a:r>
              <a:r>
                <a:rPr lang="zh-CN" altLang="en-US" sz="1200" dirty="0" smtClean="0">
                  <a:solidFill>
                    <a:prstClr val="white">
                      <a:alpha val="80000"/>
                    </a:prstClr>
                  </a:solidFill>
                  <a:latin typeface="Arial"/>
                  <a:ea typeface="微软雅黑"/>
                </a:rPr>
                <a:t>月上线第一个移动版本。</a:t>
              </a:r>
              <a:endParaRPr lang="en-US" altLang="zh-CN" sz="1200" dirty="0" smtClean="0">
                <a:solidFill>
                  <a:prstClr val="white">
                    <a:alpha val="80000"/>
                  </a:prstClr>
                </a:solidFill>
                <a:latin typeface="Arial"/>
                <a:ea typeface="微软雅黑"/>
              </a:endParaRPr>
            </a:p>
            <a:p>
              <a:pPr>
                <a:lnSpc>
                  <a:spcPct val="120000"/>
                </a:lnSpc>
              </a:pPr>
              <a:r>
                <a:rPr lang="en-US" altLang="zh-CN" sz="1200" dirty="0" smtClean="0">
                  <a:solidFill>
                    <a:prstClr val="white">
                      <a:alpha val="80000"/>
                    </a:prstClr>
                  </a:solidFill>
                  <a:latin typeface="Arial"/>
                  <a:ea typeface="微软雅黑"/>
                </a:rPr>
                <a:t>2015</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6</a:t>
              </a:r>
              <a:r>
                <a:rPr lang="zh-CN" altLang="en-US" sz="1200" dirty="0" smtClean="0">
                  <a:solidFill>
                    <a:prstClr val="white">
                      <a:alpha val="80000"/>
                    </a:prstClr>
                  </a:solidFill>
                  <a:latin typeface="Arial"/>
                  <a:ea typeface="微软雅黑"/>
                </a:rPr>
                <a:t>月加入了音乐弹幕功能。</a:t>
              </a:r>
              <a:endParaRPr lang="zh-CN" altLang="en-US" sz="1200" dirty="0">
                <a:solidFill>
                  <a:prstClr val="white">
                    <a:alpha val="80000"/>
                  </a:prstClr>
                </a:solidFill>
                <a:latin typeface="Arial"/>
                <a:ea typeface="微软雅黑"/>
              </a:endParaRPr>
            </a:p>
          </p:txBody>
        </p:sp>
        <p:sp>
          <p:nvSpPr>
            <p:cNvPr id="47" name="矩形 46"/>
            <p:cNvSpPr/>
            <p:nvPr/>
          </p:nvSpPr>
          <p:spPr>
            <a:xfrm>
              <a:off x="-2286766" y="1584757"/>
              <a:ext cx="1005403" cy="396134"/>
            </a:xfrm>
            <a:prstGeom prst="rect">
              <a:avLst/>
            </a:prstGeom>
            <a:noFill/>
          </p:spPr>
          <p:txBody>
            <a:bodyPr wrap="none" rtlCol="0">
              <a:spAutoFit/>
              <a:scene3d>
                <a:camera prst="orthographicFront"/>
                <a:lightRig rig="threePt" dir="t"/>
              </a:scene3d>
              <a:sp3d contourW="12700"/>
            </a:bodyPr>
            <a:lstStyle/>
            <a:p>
              <a:pPr>
                <a:lnSpc>
                  <a:spcPct val="120000"/>
                </a:lnSpc>
              </a:pPr>
              <a:r>
                <a:rPr lang="en-US" altLang="zh-CN" b="1" dirty="0" smtClean="0">
                  <a:solidFill>
                    <a:schemeClr val="bg1"/>
                  </a:solidFill>
                  <a:latin typeface="Arial"/>
                  <a:ea typeface="微软雅黑"/>
                </a:rPr>
                <a:t>QQ</a:t>
              </a:r>
              <a:r>
                <a:rPr lang="zh-CN" altLang="en-US" b="1" dirty="0" smtClean="0">
                  <a:solidFill>
                    <a:schemeClr val="bg1"/>
                  </a:solidFill>
                  <a:latin typeface="Arial"/>
                  <a:ea typeface="微软雅黑"/>
                </a:rPr>
                <a:t>音乐</a:t>
              </a:r>
              <a:endParaRPr lang="zh-CN" altLang="en-US" b="1" dirty="0">
                <a:solidFill>
                  <a:schemeClr val="bg1"/>
                </a:solidFill>
                <a:latin typeface="Arial"/>
                <a:ea typeface="微软雅黑"/>
              </a:endParaRPr>
            </a:p>
          </p:txBody>
        </p:sp>
      </p:grpSp>
      <p:sp>
        <p:nvSpPr>
          <p:cNvPr id="2" name="减号 1"/>
          <p:cNvSpPr/>
          <p:nvPr/>
        </p:nvSpPr>
        <p:spPr>
          <a:xfrm>
            <a:off x="110505" y="876878"/>
            <a:ext cx="6923314" cy="165463"/>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42548" y="273813"/>
            <a:ext cx="5868915" cy="523220"/>
          </a:xfrm>
          <a:prstGeom prst="rect">
            <a:avLst/>
          </a:prstGeom>
          <a:noFill/>
        </p:spPr>
        <p:txBody>
          <a:bodyPr wrap="none" lIns="91440" tIns="45720" rIns="91440" bIns="45720">
            <a:spAutoFit/>
          </a:bodyPr>
          <a:lstStyle/>
          <a:p>
            <a:pPr algn="ctr"/>
            <a:r>
              <a:rPr lang="zh-CN" altLang="en-US" sz="2800" b="1" dirty="0" smtClean="0">
                <a:ln w="12700">
                  <a:solidFill>
                    <a:schemeClr val="accent5"/>
                  </a:solidFill>
                  <a:prstDash val="solid"/>
                </a:ln>
                <a:pattFill prst="ltDnDiag">
                  <a:fgClr>
                    <a:schemeClr val="accent5">
                      <a:lumMod val="60000"/>
                      <a:lumOff val="40000"/>
                    </a:schemeClr>
                  </a:fgClr>
                  <a:bgClr>
                    <a:schemeClr val="bg1"/>
                  </a:bgClr>
                </a:pattFill>
              </a:rPr>
              <a:t>一开始，播放器只是播放器，后来</a:t>
            </a:r>
            <a:r>
              <a:rPr lang="en-US" altLang="zh-CN" sz="2800" b="1" dirty="0" smtClean="0">
                <a:ln w="12700">
                  <a:solidFill>
                    <a:schemeClr val="accent5"/>
                  </a:solidFill>
                  <a:prstDash val="solid"/>
                </a:ln>
                <a:pattFill prst="ltDnDiag">
                  <a:fgClr>
                    <a:schemeClr val="accent5">
                      <a:lumMod val="60000"/>
                      <a:lumOff val="40000"/>
                    </a:schemeClr>
                  </a:fgClr>
                  <a:bgClr>
                    <a:schemeClr val="bg1"/>
                  </a:bgClr>
                </a:pattFill>
              </a:rPr>
              <a:t>...</a:t>
            </a:r>
            <a:endParaRPr lang="zh-CN" altLang="en-US" sz="28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26" name="椭圆 25"/>
          <p:cNvSpPr/>
          <p:nvPr/>
        </p:nvSpPr>
        <p:spPr>
          <a:xfrm>
            <a:off x="1159627" y="5376505"/>
            <a:ext cx="841772" cy="841770"/>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弧形 26"/>
          <p:cNvSpPr/>
          <p:nvPr/>
        </p:nvSpPr>
        <p:spPr>
          <a:xfrm>
            <a:off x="1042548" y="5259425"/>
            <a:ext cx="1075929" cy="1075929"/>
          </a:xfrm>
          <a:prstGeom prst="arc">
            <a:avLst>
              <a:gd name="adj1" fmla="val 16200000"/>
              <a:gd name="adj2" fmla="val 11790630"/>
            </a:avLst>
          </a:prstGeom>
          <a:ln w="19050">
            <a:solidFill>
              <a:srgbClr val="0D69FF">
                <a:alpha val="60000"/>
              </a:srgb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8" name="直接连接符 27"/>
          <p:cNvCxnSpPr/>
          <p:nvPr/>
        </p:nvCxnSpPr>
        <p:spPr>
          <a:xfrm>
            <a:off x="2367134" y="5902069"/>
            <a:ext cx="2994660" cy="0"/>
          </a:xfrm>
          <a:prstGeom prst="line">
            <a:avLst/>
          </a:prstGeom>
          <a:ln w="12700">
            <a:solidFill>
              <a:srgbClr val="62FFFF"/>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322062" y="5430888"/>
            <a:ext cx="5358338" cy="1091355"/>
            <a:chOff x="-2286766" y="1584757"/>
            <a:chExt cx="5358338" cy="1091355"/>
          </a:xfrm>
        </p:grpSpPr>
        <p:sp>
          <p:nvSpPr>
            <p:cNvPr id="31" name="矩形 30"/>
            <p:cNvSpPr/>
            <p:nvPr/>
          </p:nvSpPr>
          <p:spPr>
            <a:xfrm>
              <a:off x="-2286766" y="2140581"/>
              <a:ext cx="5358338" cy="535531"/>
            </a:xfrm>
            <a:prstGeom prst="rect">
              <a:avLst/>
            </a:prstGeom>
          </p:spPr>
          <p:txBody>
            <a:bodyPr wrap="square">
              <a:spAutoFit/>
              <a:scene3d>
                <a:camera prst="orthographicFront"/>
                <a:lightRig rig="threePt" dir="t"/>
              </a:scene3d>
              <a:sp3d contourW="12700"/>
            </a:bodyPr>
            <a:lstStyle/>
            <a:p>
              <a:pPr>
                <a:lnSpc>
                  <a:spcPct val="120000"/>
                </a:lnSpc>
              </a:pPr>
              <a:r>
                <a:rPr lang="en-US" altLang="zh-CN" sz="1200" dirty="0" smtClean="0">
                  <a:solidFill>
                    <a:prstClr val="white">
                      <a:alpha val="80000"/>
                    </a:prstClr>
                  </a:solidFill>
                  <a:latin typeface="Arial"/>
                  <a:ea typeface="微软雅黑"/>
                </a:rPr>
                <a:t>2013</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4</a:t>
              </a:r>
              <a:r>
                <a:rPr lang="zh-CN" altLang="en-US" sz="1200" dirty="0" smtClean="0">
                  <a:solidFill>
                    <a:prstClr val="white">
                      <a:alpha val="80000"/>
                    </a:prstClr>
                  </a:solidFill>
                  <a:latin typeface="Arial"/>
                  <a:ea typeface="微软雅黑"/>
                </a:rPr>
                <a:t>月上线便主打“音乐</a:t>
              </a:r>
              <a:r>
                <a:rPr lang="en-US" altLang="zh-CN" sz="1200" dirty="0" smtClean="0">
                  <a:solidFill>
                    <a:prstClr val="white">
                      <a:alpha val="80000"/>
                    </a:prstClr>
                  </a:solidFill>
                  <a:latin typeface="Arial"/>
                  <a:ea typeface="微软雅黑"/>
                </a:rPr>
                <a:t>+</a:t>
              </a:r>
              <a:r>
                <a:rPr lang="zh-CN" altLang="en-US" sz="1200" dirty="0" smtClean="0">
                  <a:solidFill>
                    <a:prstClr val="white">
                      <a:alpha val="80000"/>
                    </a:prstClr>
                  </a:solidFill>
                  <a:latin typeface="Arial"/>
                  <a:ea typeface="微软雅黑"/>
                </a:rPr>
                <a:t>社交的模式”。</a:t>
              </a:r>
              <a:endParaRPr lang="en-US" altLang="zh-CN" sz="1200" dirty="0" smtClean="0">
                <a:solidFill>
                  <a:prstClr val="white">
                    <a:alpha val="80000"/>
                  </a:prstClr>
                </a:solidFill>
                <a:latin typeface="Arial"/>
                <a:ea typeface="微软雅黑"/>
              </a:endParaRPr>
            </a:p>
            <a:p>
              <a:pPr>
                <a:lnSpc>
                  <a:spcPct val="120000"/>
                </a:lnSpc>
              </a:pPr>
              <a:r>
                <a:rPr lang="en-US" altLang="zh-CN" sz="1200" dirty="0" smtClean="0">
                  <a:solidFill>
                    <a:prstClr val="white">
                      <a:alpha val="80000"/>
                    </a:prstClr>
                  </a:solidFill>
                  <a:latin typeface="Arial"/>
                  <a:ea typeface="微软雅黑"/>
                </a:rPr>
                <a:t>2015</a:t>
              </a:r>
              <a:r>
                <a:rPr lang="zh-CN" altLang="en-US" sz="1200" dirty="0" smtClean="0">
                  <a:solidFill>
                    <a:prstClr val="white">
                      <a:alpha val="80000"/>
                    </a:prstClr>
                  </a:solidFill>
                  <a:latin typeface="Arial"/>
                  <a:ea typeface="微软雅黑"/>
                </a:rPr>
                <a:t>年</a:t>
              </a:r>
              <a:r>
                <a:rPr lang="en-US" altLang="zh-CN" sz="1200" dirty="0" smtClean="0">
                  <a:solidFill>
                    <a:prstClr val="white">
                      <a:alpha val="80000"/>
                    </a:prstClr>
                  </a:solidFill>
                  <a:latin typeface="Arial"/>
                  <a:ea typeface="微软雅黑"/>
                </a:rPr>
                <a:t>7</a:t>
              </a:r>
              <a:r>
                <a:rPr lang="zh-CN" altLang="en-US" sz="1200" dirty="0" smtClean="0">
                  <a:solidFill>
                    <a:prstClr val="white">
                      <a:alpha val="80000"/>
                    </a:prstClr>
                  </a:solidFill>
                  <a:latin typeface="Arial"/>
                  <a:ea typeface="微软雅黑"/>
                </a:rPr>
                <a:t>月公布了</a:t>
              </a:r>
              <a:r>
                <a:rPr lang="en-US" altLang="zh-CN" sz="1200" dirty="0" smtClean="0">
                  <a:solidFill>
                    <a:prstClr val="white">
                      <a:alpha val="80000"/>
                    </a:prstClr>
                  </a:solidFill>
                  <a:latin typeface="Arial"/>
                  <a:ea typeface="微软雅黑"/>
                </a:rPr>
                <a:t>1.2</a:t>
              </a:r>
              <a:r>
                <a:rPr lang="zh-CN" altLang="en-US" sz="1200" dirty="0" smtClean="0">
                  <a:solidFill>
                    <a:prstClr val="white">
                      <a:alpha val="80000"/>
                    </a:prstClr>
                  </a:solidFill>
                  <a:latin typeface="Arial"/>
                  <a:ea typeface="微软雅黑"/>
                </a:rPr>
                <a:t>亿条评论</a:t>
              </a:r>
              <a:r>
                <a:rPr lang="zh-CN" altLang="en-US" sz="1200" dirty="0">
                  <a:solidFill>
                    <a:prstClr val="white">
                      <a:alpha val="80000"/>
                    </a:prstClr>
                  </a:solidFill>
                </a:rPr>
                <a:t>的“荣耀战</a:t>
              </a:r>
              <a:r>
                <a:rPr lang="zh-CN" altLang="en-US" sz="1200" dirty="0" smtClean="0">
                  <a:solidFill>
                    <a:prstClr val="white">
                      <a:alpha val="80000"/>
                    </a:prstClr>
                  </a:solidFill>
                </a:rPr>
                <a:t>绩</a:t>
              </a:r>
              <a:r>
                <a:rPr lang="zh-CN" altLang="en-US" sz="1200" dirty="0" smtClean="0">
                  <a:solidFill>
                    <a:prstClr val="white">
                      <a:alpha val="80000"/>
                    </a:prstClr>
                  </a:solidFill>
                  <a:latin typeface="Arial"/>
                  <a:ea typeface="微软雅黑"/>
                </a:rPr>
                <a:t>”。</a:t>
              </a:r>
              <a:endParaRPr lang="en-US" altLang="zh-CN" sz="1200" dirty="0" smtClean="0">
                <a:solidFill>
                  <a:prstClr val="white">
                    <a:alpha val="80000"/>
                  </a:prstClr>
                </a:solidFill>
                <a:latin typeface="Arial"/>
                <a:ea typeface="微软雅黑"/>
              </a:endParaRPr>
            </a:p>
          </p:txBody>
        </p:sp>
        <p:sp>
          <p:nvSpPr>
            <p:cNvPr id="32" name="矩形 31"/>
            <p:cNvSpPr/>
            <p:nvPr/>
          </p:nvSpPr>
          <p:spPr>
            <a:xfrm>
              <a:off x="-2286766" y="1584757"/>
              <a:ext cx="1338828" cy="424732"/>
            </a:xfrm>
            <a:prstGeom prst="rect">
              <a:avLst/>
            </a:prstGeom>
            <a:noFill/>
          </p:spPr>
          <p:txBody>
            <a:bodyPr wrap="none" rtlCol="0">
              <a:spAutoFit/>
              <a:scene3d>
                <a:camera prst="orthographicFront"/>
                <a:lightRig rig="threePt" dir="t"/>
              </a:scene3d>
              <a:sp3d contourW="12700"/>
            </a:bodyPr>
            <a:lstStyle/>
            <a:p>
              <a:pPr>
                <a:lnSpc>
                  <a:spcPct val="120000"/>
                </a:lnSpc>
              </a:pPr>
              <a:r>
                <a:rPr lang="zh-CN" altLang="en-US" b="1" dirty="0">
                  <a:solidFill>
                    <a:schemeClr val="bg1"/>
                  </a:solidFill>
                  <a:latin typeface="Arial"/>
                  <a:ea typeface="微软雅黑"/>
                </a:rPr>
                <a:t>网易</a:t>
              </a:r>
              <a:r>
                <a:rPr lang="zh-CN" altLang="en-US" b="1" dirty="0" smtClean="0">
                  <a:solidFill>
                    <a:schemeClr val="bg1"/>
                  </a:solidFill>
                  <a:latin typeface="Arial"/>
                  <a:ea typeface="微软雅黑"/>
                </a:rPr>
                <a:t>云音乐</a:t>
              </a:r>
              <a:endParaRPr lang="zh-CN" altLang="en-US" b="1" dirty="0">
                <a:solidFill>
                  <a:schemeClr val="bg1"/>
                </a:solidFill>
                <a:latin typeface="Arial"/>
                <a:ea typeface="微软雅黑"/>
              </a:endParaRPr>
            </a:p>
          </p:txBody>
        </p:sp>
      </p:grpSp>
      <p:pic>
        <p:nvPicPr>
          <p:cNvPr id="9" name="图片 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86869" y="3837661"/>
            <a:ext cx="415541" cy="415541"/>
          </a:xfrm>
          <a:prstGeom prst="rect">
            <a:avLst/>
          </a:prstGeom>
        </p:spPr>
      </p:pic>
      <p:grpSp>
        <p:nvGrpSpPr>
          <p:cNvPr id="13" name="组合 12"/>
          <p:cNvGrpSpPr/>
          <p:nvPr/>
        </p:nvGrpSpPr>
        <p:grpSpPr>
          <a:xfrm>
            <a:off x="1387879" y="2094799"/>
            <a:ext cx="418426" cy="450922"/>
            <a:chOff x="273724" y="1927568"/>
            <a:chExt cx="430453" cy="485657"/>
          </a:xfrm>
        </p:grpSpPr>
        <p:sp>
          <p:nvSpPr>
            <p:cNvPr id="11" name="椭圆 10"/>
            <p:cNvSpPr/>
            <p:nvPr/>
          </p:nvSpPr>
          <p:spPr>
            <a:xfrm>
              <a:off x="285751" y="1953760"/>
              <a:ext cx="406400" cy="42473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73724" y="1927568"/>
              <a:ext cx="430453" cy="485657"/>
            </a:xfrm>
            <a:prstGeom prst="rect">
              <a:avLst/>
            </a:prstGeom>
            <a:noFill/>
          </p:spPr>
          <p:txBody>
            <a:bodyPr wrap="square" lIns="91440" tIns="45720" rIns="91440" bIns="45720">
              <a:spAutoFit/>
            </a:bodyPr>
            <a:lstStyle/>
            <a:p>
              <a:pPr algn="ctr"/>
              <a:r>
                <a:rPr lang="en-US" altLang="zh-CN" sz="2400" b="0" cap="none" spc="0" dirty="0" smtClean="0">
                  <a:ln w="0"/>
                  <a:solidFill>
                    <a:schemeClr val="bg1"/>
                  </a:solidFill>
                  <a:effectLst>
                    <a:outerShdw blurRad="38100" dist="19050" dir="2700000" algn="tl" rotWithShape="0">
                      <a:schemeClr val="dk1">
                        <a:alpha val="40000"/>
                      </a:schemeClr>
                    </a:outerShdw>
                  </a:effectLst>
                  <a:latin typeface="Adobe 黑体 Std R" panose="020B0400000000000000" pitchFamily="34" charset="-122"/>
                  <a:ea typeface="Adobe 黑体 Std R" panose="020B0400000000000000" pitchFamily="34" charset="-122"/>
                </a:rPr>
                <a:t>K</a:t>
              </a:r>
              <a:endParaRPr lang="zh-CN" altLang="en-US" sz="2400" b="0" cap="none" spc="0" dirty="0">
                <a:ln w="0"/>
                <a:solidFill>
                  <a:schemeClr val="bg1"/>
                </a:solidFill>
                <a:effectLst>
                  <a:outerShdw blurRad="38100" dist="19050" dir="2700000" algn="tl" rotWithShape="0">
                    <a:schemeClr val="dk1">
                      <a:alpha val="40000"/>
                    </a:schemeClr>
                  </a:outerShdw>
                </a:effectLst>
                <a:latin typeface="Adobe 黑体 Std R" panose="020B0400000000000000" pitchFamily="34" charset="-122"/>
                <a:ea typeface="Adobe 黑体 Std R" panose="020B0400000000000000" pitchFamily="34" charset="-122"/>
              </a:endParaRPr>
            </a:p>
          </p:txBody>
        </p:sp>
      </p:gr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0021" y="5545513"/>
            <a:ext cx="507103" cy="507103"/>
          </a:xfrm>
          <a:prstGeom prst="rect">
            <a:avLst/>
          </a:prstGeom>
        </p:spPr>
      </p:pic>
    </p:spTree>
    <p:extLst>
      <p:ext uri="{BB962C8B-B14F-4D97-AF65-F5344CB8AC3E}">
        <p14:creationId xmlns:p14="http://schemas.microsoft.com/office/powerpoint/2010/main" val="3319177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heel(1)">
                                      <p:cBhvr>
                                        <p:cTn id="10" dur="2000"/>
                                        <p:tgtEl>
                                          <p:spTgt spid="41"/>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2000"/>
                                        <p:tgtEl>
                                          <p:spTgt spid="26"/>
                                        </p:tgtEl>
                                      </p:cBhvr>
                                    </p:animEffect>
                                  </p:childTnLst>
                                </p:cTn>
                              </p:par>
                              <p:par>
                                <p:cTn id="14" presetID="21" presetClass="entr" presetSubtype="8" fill="hold" grpId="0" nodeType="withEffect">
                                  <p:stCondLst>
                                    <p:cond delay="1000"/>
                                  </p:stCondLst>
                                  <p:childTnLst>
                                    <p:set>
                                      <p:cBhvr>
                                        <p:cTn id="15" dur="1" fill="hold">
                                          <p:stCondLst>
                                            <p:cond delay="0"/>
                                          </p:stCondLst>
                                        </p:cTn>
                                        <p:tgtEl>
                                          <p:spTgt spid="42"/>
                                        </p:tgtEl>
                                        <p:attrNameLst>
                                          <p:attrName>style.visibility</p:attrName>
                                        </p:attrNameLst>
                                      </p:cBhvr>
                                      <p:to>
                                        <p:strVal val="visible"/>
                                      </p:to>
                                    </p:set>
                                    <p:animEffect transition="in" filter="wheel(8)">
                                      <p:cBhvr>
                                        <p:cTn id="16" dur="2000"/>
                                        <p:tgtEl>
                                          <p:spTgt spid="42"/>
                                        </p:tgtEl>
                                      </p:cBhvr>
                                    </p:animEffect>
                                  </p:childTnLst>
                                </p:cTn>
                              </p:par>
                              <p:par>
                                <p:cTn id="17" presetID="21" presetClass="entr" presetSubtype="8" fill="hold" grpId="0" nodeType="with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wheel(8)">
                                      <p:cBhvr>
                                        <p:cTn id="19" dur="2000"/>
                                        <p:tgtEl>
                                          <p:spTgt spid="4"/>
                                        </p:tgtEl>
                                      </p:cBhvr>
                                    </p:animEffect>
                                  </p:childTnLst>
                                </p:cTn>
                              </p:par>
                              <p:par>
                                <p:cTn id="20" presetID="21" presetClass="entr" presetSubtype="8" fill="hold" grpId="0" nodeType="withEffect">
                                  <p:stCondLst>
                                    <p:cond delay="1000"/>
                                  </p:stCondLst>
                                  <p:childTnLst>
                                    <p:set>
                                      <p:cBhvr>
                                        <p:cTn id="21" dur="1" fill="hold">
                                          <p:stCondLst>
                                            <p:cond delay="0"/>
                                          </p:stCondLst>
                                        </p:cTn>
                                        <p:tgtEl>
                                          <p:spTgt spid="27"/>
                                        </p:tgtEl>
                                        <p:attrNameLst>
                                          <p:attrName>style.visibility</p:attrName>
                                        </p:attrNameLst>
                                      </p:cBhvr>
                                      <p:to>
                                        <p:strVal val="visible"/>
                                      </p:to>
                                    </p:set>
                                    <p:animEffect transition="in" filter="wheel(8)">
                                      <p:cBhvr>
                                        <p:cTn id="22" dur="2000"/>
                                        <p:tgtEl>
                                          <p:spTgt spid="27"/>
                                        </p:tgtEl>
                                      </p:cBhvr>
                                    </p:animEffect>
                                  </p:childTnLst>
                                </p:cTn>
                              </p:par>
                              <p:par>
                                <p:cTn id="23" presetID="22" presetClass="entr" presetSubtype="8" fill="hold" nodeType="withEffect">
                                  <p:stCondLst>
                                    <p:cond delay="490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par>
                                <p:cTn id="26" presetID="22" presetClass="entr" presetSubtype="8" fill="hold" nodeType="withEffect">
                                  <p:stCondLst>
                                    <p:cond delay="4900"/>
                                  </p:stCondLst>
                                  <p:childTnLst>
                                    <p:set>
                                      <p:cBhvr>
                                        <p:cTn id="27" dur="1" fill="hold">
                                          <p:stCondLst>
                                            <p:cond delay="0"/>
                                          </p:stCondLst>
                                        </p:cTn>
                                        <p:tgtEl>
                                          <p:spTgt spid="45"/>
                                        </p:tgtEl>
                                        <p:attrNameLst>
                                          <p:attrName>style.visibility</p:attrName>
                                        </p:attrNameLst>
                                      </p:cBhvr>
                                      <p:to>
                                        <p:strVal val="visible"/>
                                      </p:to>
                                    </p:set>
                                    <p:animEffect transition="in" filter="wipe(left)">
                                      <p:cBhvr>
                                        <p:cTn id="28" dur="500"/>
                                        <p:tgtEl>
                                          <p:spTgt spid="45"/>
                                        </p:tgtEl>
                                      </p:cBhvr>
                                    </p:animEffect>
                                  </p:childTnLst>
                                </p:cTn>
                              </p:par>
                              <p:par>
                                <p:cTn id="29" presetID="22" presetClass="entr" presetSubtype="8" fill="hold" nodeType="withEffect">
                                  <p:stCondLst>
                                    <p:cond delay="490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par>
                                <p:cTn id="32" presetID="22" presetClass="entr" presetSubtype="8" fill="hold" nodeType="withEffect">
                                  <p:stCondLst>
                                    <p:cond delay="390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par>
                                <p:cTn id="35" presetID="22" presetClass="entr" presetSubtype="8" fill="hold" nodeType="withEffect">
                                  <p:stCondLst>
                                    <p:cond delay="390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par>
                                <p:cTn id="38" presetID="22" presetClass="entr" presetSubtype="8" fill="hold" nodeType="withEffect">
                                  <p:stCondLst>
                                    <p:cond delay="390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par>
                                <p:cTn id="41" presetID="22" presetClass="entr" presetSubtype="1" fill="hold" nodeType="withEffect">
                                  <p:stCondLst>
                                    <p:cond delay="530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22" presetClass="entr" presetSubtype="1" fill="hold" nodeType="withEffect">
                                  <p:stCondLst>
                                    <p:cond delay="540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par>
                                <p:cTn id="47" presetID="22" presetClass="entr" presetSubtype="4" fill="hold" nodeType="withEffect">
                                  <p:stCondLst>
                                    <p:cond delay="5200"/>
                                  </p:stCondLst>
                                  <p:childTnLst>
                                    <p:set>
                                      <p:cBhvr>
                                        <p:cTn id="48" dur="1" fill="hold">
                                          <p:stCondLst>
                                            <p:cond delay="0"/>
                                          </p:stCondLst>
                                        </p:cTn>
                                        <p:tgtEl>
                                          <p:spTgt spid="23"/>
                                        </p:tgtEl>
                                        <p:attrNameLst>
                                          <p:attrName>style.visibility</p:attrName>
                                        </p:attrNameLst>
                                      </p:cBhvr>
                                      <p:to>
                                        <p:strVal val="visible"/>
                                      </p:to>
                                    </p:set>
                                    <p:animEffect transition="in" filter="wipe(down)">
                                      <p:cBhvr>
                                        <p:cTn id="49" dur="500"/>
                                        <p:tgtEl>
                                          <p:spTgt spid="23"/>
                                        </p:tgtEl>
                                      </p:cBhvr>
                                    </p:animEffect>
                                  </p:childTnLst>
                                </p:cTn>
                              </p:par>
                              <p:par>
                                <p:cTn id="50" presetID="10" presetClass="entr" presetSubtype="0" fill="hold" grpId="0" nodeType="withEffect">
                                  <p:stCondLst>
                                    <p:cond delay="5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56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22" presetClass="entr" presetSubtype="4" fill="hold" nodeType="withEffect">
                                  <p:stCondLst>
                                    <p:cond delay="540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500"/>
                                        <p:tgtEl>
                                          <p:spTgt spid="20"/>
                                        </p:tgtEl>
                                      </p:cBhvr>
                                    </p:animEffect>
                                  </p:childTnLst>
                                </p:cTn>
                              </p:par>
                              <p:par>
                                <p:cTn id="59" presetID="10" presetClass="entr" presetSubtype="0" fill="hold" grpId="0" nodeType="withEffect">
                                  <p:stCondLst>
                                    <p:cond delay="550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53" presetClass="entr" presetSubtype="16" fill="hold" nodeType="withEffect">
                                  <p:stCondLst>
                                    <p:cond delay="3000"/>
                                  </p:stCondLst>
                                  <p:childTnLst>
                                    <p:set>
                                      <p:cBhvr>
                                        <p:cTn id="63" dur="1" fill="hold">
                                          <p:stCondLst>
                                            <p:cond delay="0"/>
                                          </p:stCondLst>
                                        </p:cTn>
                                        <p:tgtEl>
                                          <p:spTgt spid="9"/>
                                        </p:tgtEl>
                                        <p:attrNameLst>
                                          <p:attrName>style.visibility</p:attrName>
                                        </p:attrNameLst>
                                      </p:cBhvr>
                                      <p:to>
                                        <p:strVal val="visible"/>
                                      </p:to>
                                    </p:set>
                                    <p:anim calcmode="lin" valueType="num">
                                      <p:cBhvr>
                                        <p:cTn id="64" dur="500" fill="hold"/>
                                        <p:tgtEl>
                                          <p:spTgt spid="9"/>
                                        </p:tgtEl>
                                        <p:attrNameLst>
                                          <p:attrName>ppt_w</p:attrName>
                                        </p:attrNameLst>
                                      </p:cBhvr>
                                      <p:tavLst>
                                        <p:tav tm="0">
                                          <p:val>
                                            <p:fltVal val="0"/>
                                          </p:val>
                                        </p:tav>
                                        <p:tav tm="100000">
                                          <p:val>
                                            <p:strVal val="#ppt_w"/>
                                          </p:val>
                                        </p:tav>
                                      </p:tavLst>
                                    </p:anim>
                                    <p:anim calcmode="lin" valueType="num">
                                      <p:cBhvr>
                                        <p:cTn id="65" dur="500" fill="hold"/>
                                        <p:tgtEl>
                                          <p:spTgt spid="9"/>
                                        </p:tgtEl>
                                        <p:attrNameLst>
                                          <p:attrName>ppt_h</p:attrName>
                                        </p:attrNameLst>
                                      </p:cBhvr>
                                      <p:tavLst>
                                        <p:tav tm="0">
                                          <p:val>
                                            <p:fltVal val="0"/>
                                          </p:val>
                                        </p:tav>
                                        <p:tav tm="100000">
                                          <p:val>
                                            <p:strVal val="#ppt_h"/>
                                          </p:val>
                                        </p:tav>
                                      </p:tavLst>
                                    </p:anim>
                                    <p:animEffect transition="in" filter="fade">
                                      <p:cBhvr>
                                        <p:cTn id="66" dur="500"/>
                                        <p:tgtEl>
                                          <p:spTgt spid="9"/>
                                        </p:tgtEl>
                                      </p:cBhvr>
                                    </p:animEffect>
                                  </p:childTnLst>
                                </p:cTn>
                              </p:par>
                              <p:par>
                                <p:cTn id="67" presetID="53" presetClass="entr" presetSubtype="16" fill="hold" nodeType="withEffect">
                                  <p:stCondLst>
                                    <p:cond delay="3000"/>
                                  </p:stCondLst>
                                  <p:childTnLst>
                                    <p:set>
                                      <p:cBhvr>
                                        <p:cTn id="68" dur="1" fill="hold">
                                          <p:stCondLst>
                                            <p:cond delay="0"/>
                                          </p:stCondLst>
                                        </p:cTn>
                                        <p:tgtEl>
                                          <p:spTgt spid="13"/>
                                        </p:tgtEl>
                                        <p:attrNameLst>
                                          <p:attrName>style.visibility</p:attrName>
                                        </p:attrNameLst>
                                      </p:cBhvr>
                                      <p:to>
                                        <p:strVal val="visible"/>
                                      </p:to>
                                    </p:set>
                                    <p:anim calcmode="lin" valueType="num">
                                      <p:cBhvr>
                                        <p:cTn id="69" dur="500" fill="hold"/>
                                        <p:tgtEl>
                                          <p:spTgt spid="13"/>
                                        </p:tgtEl>
                                        <p:attrNameLst>
                                          <p:attrName>ppt_w</p:attrName>
                                        </p:attrNameLst>
                                      </p:cBhvr>
                                      <p:tavLst>
                                        <p:tav tm="0">
                                          <p:val>
                                            <p:fltVal val="0"/>
                                          </p:val>
                                        </p:tav>
                                        <p:tav tm="100000">
                                          <p:val>
                                            <p:strVal val="#ppt_w"/>
                                          </p:val>
                                        </p:tav>
                                      </p:tavLst>
                                    </p:anim>
                                    <p:anim calcmode="lin" valueType="num">
                                      <p:cBhvr>
                                        <p:cTn id="70" dur="500" fill="hold"/>
                                        <p:tgtEl>
                                          <p:spTgt spid="13"/>
                                        </p:tgtEl>
                                        <p:attrNameLst>
                                          <p:attrName>ppt_h</p:attrName>
                                        </p:attrNameLst>
                                      </p:cBhvr>
                                      <p:tavLst>
                                        <p:tav tm="0">
                                          <p:val>
                                            <p:fltVal val="0"/>
                                          </p:val>
                                        </p:tav>
                                        <p:tav tm="100000">
                                          <p:val>
                                            <p:strVal val="#ppt_h"/>
                                          </p:val>
                                        </p:tav>
                                      </p:tavLst>
                                    </p:anim>
                                    <p:animEffect transition="in" filter="fade">
                                      <p:cBhvr>
                                        <p:cTn id="71" dur="500"/>
                                        <p:tgtEl>
                                          <p:spTgt spid="13"/>
                                        </p:tgtEl>
                                      </p:cBhvr>
                                    </p:animEffect>
                                  </p:childTnLst>
                                </p:cTn>
                              </p:par>
                              <p:par>
                                <p:cTn id="72" presetID="53" presetClass="entr" presetSubtype="16" fill="hold" nodeType="withEffect">
                                  <p:stCondLst>
                                    <p:cond delay="3000"/>
                                  </p:stCondLst>
                                  <p:childTnLst>
                                    <p:set>
                                      <p:cBhvr>
                                        <p:cTn id="73" dur="1" fill="hold">
                                          <p:stCondLst>
                                            <p:cond delay="0"/>
                                          </p:stCondLst>
                                        </p:cTn>
                                        <p:tgtEl>
                                          <p:spTgt spid="8"/>
                                        </p:tgtEl>
                                        <p:attrNameLst>
                                          <p:attrName>style.visibility</p:attrName>
                                        </p:attrNameLst>
                                      </p:cBhvr>
                                      <p:to>
                                        <p:strVal val="visible"/>
                                      </p:to>
                                    </p:set>
                                    <p:anim calcmode="lin" valueType="num">
                                      <p:cBhvr>
                                        <p:cTn id="74" dur="500" fill="hold"/>
                                        <p:tgtEl>
                                          <p:spTgt spid="8"/>
                                        </p:tgtEl>
                                        <p:attrNameLst>
                                          <p:attrName>ppt_w</p:attrName>
                                        </p:attrNameLst>
                                      </p:cBhvr>
                                      <p:tavLst>
                                        <p:tav tm="0">
                                          <p:val>
                                            <p:fltVal val="0"/>
                                          </p:val>
                                        </p:tav>
                                        <p:tav tm="100000">
                                          <p:val>
                                            <p:strVal val="#ppt_w"/>
                                          </p:val>
                                        </p:tav>
                                      </p:tavLst>
                                    </p:anim>
                                    <p:anim calcmode="lin" valueType="num">
                                      <p:cBhvr>
                                        <p:cTn id="75" dur="500" fill="hold"/>
                                        <p:tgtEl>
                                          <p:spTgt spid="8"/>
                                        </p:tgtEl>
                                        <p:attrNameLst>
                                          <p:attrName>ppt_h</p:attrName>
                                        </p:attrNameLst>
                                      </p:cBhvr>
                                      <p:tavLst>
                                        <p:tav tm="0">
                                          <p:val>
                                            <p:fltVal val="0"/>
                                          </p:val>
                                        </p:tav>
                                        <p:tav tm="100000">
                                          <p:val>
                                            <p:strVal val="#ppt_h"/>
                                          </p:val>
                                        </p:tav>
                                      </p:tavLst>
                                    </p:anim>
                                    <p:animEffect transition="in" filter="fade">
                                      <p:cBhvr>
                                        <p:cTn id="7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1" grpId="0" animBg="1"/>
      <p:bldP spid="22" grpId="0" animBg="1"/>
      <p:bldP spid="24" grpId="0" animBg="1"/>
      <p:bldP spid="41" grpId="0" animBg="1"/>
      <p:bldP spid="42"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04875" y="2524125"/>
            <a:ext cx="3505200" cy="923330"/>
          </a:xfrm>
          <a:prstGeom prst="rect">
            <a:avLst/>
          </a:prstGeom>
          <a:noFill/>
        </p:spPr>
        <p:txBody>
          <a:bodyPr wrap="square" rtlCol="0">
            <a:spAutoFit/>
          </a:bodyPr>
          <a:lstStyle/>
          <a:p>
            <a:r>
              <a:rPr lang="zh-CN" altLang="en-US" dirty="0" smtClean="0">
                <a:solidFill>
                  <a:schemeClr val="bg1">
                    <a:lumMod val="95000"/>
                  </a:schemeClr>
                </a:solidFill>
              </a:rPr>
              <a:t>随着</a:t>
            </a:r>
            <a:r>
              <a:rPr lang="en-US" altLang="zh-CN" dirty="0" smtClean="0">
                <a:solidFill>
                  <a:schemeClr val="bg1">
                    <a:lumMod val="95000"/>
                  </a:schemeClr>
                </a:solidFill>
              </a:rPr>
              <a:t>Web2.0</a:t>
            </a:r>
            <a:r>
              <a:rPr lang="zh-CN" altLang="en-US" dirty="0" smtClean="0">
                <a:solidFill>
                  <a:schemeClr val="bg1">
                    <a:lumMod val="95000"/>
                  </a:schemeClr>
                </a:solidFill>
              </a:rPr>
              <a:t>的发展和大数据的潮流，</a:t>
            </a:r>
            <a:r>
              <a:rPr lang="zh-CN" altLang="en-US" dirty="0">
                <a:solidFill>
                  <a:schemeClr val="bg1">
                    <a:lumMod val="95000"/>
                  </a:schemeClr>
                </a:solidFill>
              </a:rPr>
              <a:t>用</a:t>
            </a:r>
            <a:r>
              <a:rPr lang="zh-CN" altLang="en-US" dirty="0" smtClean="0">
                <a:solidFill>
                  <a:schemeClr val="bg1">
                    <a:lumMod val="95000"/>
                  </a:schemeClr>
                </a:solidFill>
              </a:rPr>
              <a:t>户创作内容（</a:t>
            </a:r>
            <a:r>
              <a:rPr lang="en-US" altLang="zh-CN" dirty="0" smtClean="0">
                <a:solidFill>
                  <a:schemeClr val="bg1">
                    <a:lumMod val="95000"/>
                  </a:schemeClr>
                </a:solidFill>
              </a:rPr>
              <a:t>UGC</a:t>
            </a:r>
            <a:r>
              <a:rPr lang="zh-CN" altLang="en-US" dirty="0" smtClean="0">
                <a:solidFill>
                  <a:schemeClr val="bg1">
                    <a:lumMod val="95000"/>
                  </a:schemeClr>
                </a:solidFill>
              </a:rPr>
              <a:t>）再一次推向互联网浪尖。</a:t>
            </a:r>
            <a:endParaRPr lang="zh-CN" altLang="en-US" dirty="0">
              <a:solidFill>
                <a:schemeClr val="bg1">
                  <a:lumMod val="95000"/>
                </a:schemeClr>
              </a:solidFill>
            </a:endParaRPr>
          </a:p>
        </p:txBody>
      </p:sp>
      <p:grpSp>
        <p:nvGrpSpPr>
          <p:cNvPr id="3" name="组合 2"/>
          <p:cNvGrpSpPr/>
          <p:nvPr/>
        </p:nvGrpSpPr>
        <p:grpSpPr>
          <a:xfrm>
            <a:off x="6460974" y="2304455"/>
            <a:ext cx="3978427" cy="3110608"/>
            <a:chOff x="6460974" y="2304455"/>
            <a:chExt cx="3978427" cy="3110608"/>
          </a:xfrm>
        </p:grpSpPr>
        <p:pic>
          <p:nvPicPr>
            <p:cNvPr id="2052" name="Picture 4" descr="http://xmg.iresearchdata.cn/img/appLogo/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74" y="3542705"/>
              <a:ext cx="919858" cy="9198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xmg.iresearchdata.cn/img/appLogo/850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788" y="3944045"/>
              <a:ext cx="1052512" cy="10525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xmg.iresearchdata.cn/img/appLogo/2147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538" y="230445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xmg.iresearchdata.cn/img/appLogo/10338.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85301" y="3944046"/>
              <a:ext cx="1054100" cy="10541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xmg.iresearchdata.cn/img/appLogo/15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0288" y="354588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xmg.iresearchdata.cn/img/appLogo/5.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2788" y="2331145"/>
              <a:ext cx="1612900" cy="16129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xmg.iresearchdata.cn/img/appLogo/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0288" y="4462563"/>
              <a:ext cx="952500" cy="952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3484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12192002" cy="6858000"/>
          </a:xfrm>
          <a:prstGeom prst="rect">
            <a:avLst/>
          </a:prstGeom>
        </p:spPr>
      </p:pic>
      <p:sp>
        <p:nvSpPr>
          <p:cNvPr id="4" name="文本框 3"/>
          <p:cNvSpPr txBox="1"/>
          <p:nvPr/>
        </p:nvSpPr>
        <p:spPr>
          <a:xfrm>
            <a:off x="5142053" y="3013501"/>
            <a:ext cx="1907895"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rPr>
              <a:t>PART  02</a:t>
            </a:r>
            <a:endParaRPr kumimoji="0" lang="zh-CN" altLang="en-US" sz="4800" b="0" i="0" u="none" strike="noStrike" kern="1200" cap="none" spc="0" normalizeH="0" baseline="0" noProof="0" dirty="0">
              <a:ln>
                <a:noFill/>
              </a:ln>
              <a:gradFill flip="none" rotWithShape="1">
                <a:gsLst>
                  <a:gs pos="0">
                    <a:srgbClr val="62FFFF"/>
                  </a:gs>
                  <a:gs pos="100000">
                    <a:srgbClr val="0D69FF"/>
                  </a:gs>
                </a:gsLst>
                <a:lin ang="2700000" scaled="1"/>
                <a:tileRect/>
              </a:gradFill>
              <a:effectLst/>
              <a:uLnTx/>
              <a:uFillTx/>
              <a:latin typeface="Agency FB" panose="020B0503020202020204" pitchFamily="34" charset="0"/>
              <a:ea typeface="微软雅黑"/>
              <a:cs typeface="+mn-cs"/>
            </a:endParaRPr>
          </a:p>
        </p:txBody>
      </p:sp>
    </p:spTree>
    <p:extLst>
      <p:ext uri="{BB962C8B-B14F-4D97-AF65-F5344CB8AC3E}">
        <p14:creationId xmlns:p14="http://schemas.microsoft.com/office/powerpoint/2010/main" val="3911758960"/>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432970" y="5189715"/>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椭圆 2"/>
          <p:cNvSpPr/>
          <p:nvPr/>
        </p:nvSpPr>
        <p:spPr>
          <a:xfrm>
            <a:off x="5028726" y="4569071"/>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椭圆 3"/>
          <p:cNvSpPr/>
          <p:nvPr/>
        </p:nvSpPr>
        <p:spPr>
          <a:xfrm>
            <a:off x="5077000" y="4617345"/>
            <a:ext cx="118932" cy="118932"/>
          </a:xfrm>
          <a:prstGeom prst="ellipse">
            <a:avLst/>
          </a:prstGeom>
          <a:solidFill>
            <a:srgbClr val="62FF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p:cNvSpPr/>
          <p:nvPr/>
        </p:nvSpPr>
        <p:spPr>
          <a:xfrm>
            <a:off x="10604026" y="5052490"/>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p:cNvSpPr/>
          <p:nvPr/>
        </p:nvSpPr>
        <p:spPr>
          <a:xfrm>
            <a:off x="10652300" y="5100764"/>
            <a:ext cx="118932" cy="118932"/>
          </a:xfrm>
          <a:prstGeom prst="ellipse">
            <a:avLst/>
          </a:prstGeom>
          <a:solidFill>
            <a:srgbClr val="62FFFF"/>
          </a:solidFill>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椭圆 6"/>
          <p:cNvSpPr/>
          <p:nvPr/>
        </p:nvSpPr>
        <p:spPr>
          <a:xfrm>
            <a:off x="6794362" y="5125022"/>
            <a:ext cx="172433" cy="172433"/>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椭圆 7"/>
          <p:cNvSpPr/>
          <p:nvPr/>
        </p:nvSpPr>
        <p:spPr>
          <a:xfrm>
            <a:off x="8695316" y="4535253"/>
            <a:ext cx="82092" cy="82092"/>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 name="直接连接符 8"/>
          <p:cNvCxnSpPr/>
          <p:nvPr/>
        </p:nvCxnSpPr>
        <p:spPr>
          <a:xfrm flipV="1">
            <a:off x="3696724" y="4736277"/>
            <a:ext cx="1283728" cy="500104"/>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413873" y="4676811"/>
            <a:ext cx="1315051" cy="512904"/>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868089" y="4661785"/>
            <a:ext cx="1658918" cy="447662"/>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7105938" y="4620551"/>
            <a:ext cx="1403913" cy="500104"/>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756669" y="4466713"/>
            <a:ext cx="2345506" cy="677748"/>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20218" y="418450"/>
            <a:ext cx="5658081" cy="760635"/>
            <a:chOff x="520218" y="418450"/>
            <a:chExt cx="5658081" cy="760635"/>
          </a:xfrm>
        </p:grpSpPr>
        <p:sp>
          <p:nvSpPr>
            <p:cNvPr id="16" name="矩形: 圆角 15"/>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301959" y="418450"/>
              <a:ext cx="4876340" cy="760635"/>
              <a:chOff x="1292231" y="418450"/>
              <a:chExt cx="4876340" cy="760635"/>
            </a:xfrm>
          </p:grpSpPr>
          <p:sp>
            <p:nvSpPr>
              <p:cNvPr id="19" name="文本框 18"/>
              <p:cNvSpPr txBox="1"/>
              <p:nvPr/>
            </p:nvSpPr>
            <p:spPr>
              <a:xfrm>
                <a:off x="1292231" y="418450"/>
                <a:ext cx="3295074" cy="523220"/>
              </a:xfrm>
              <a:prstGeom prst="rect">
                <a:avLst/>
              </a:prstGeom>
              <a:noFill/>
            </p:spPr>
            <p:txBody>
              <a:bodyPr wrap="square" rtlCol="0">
                <a:spAutoFit/>
                <a:scene3d>
                  <a:camera prst="orthographicFront"/>
                  <a:lightRig rig="threePt" dir="t"/>
                </a:scene3d>
                <a:sp3d contourW="12700"/>
              </a:bodyPr>
              <a:lstStyle/>
              <a:p>
                <a:pPr lvl="0">
                  <a:defRPr/>
                </a:pPr>
                <a:r>
                  <a:rPr lang="zh-CN" altLang="en-US" sz="2800" b="1" dirty="0">
                    <a:solidFill>
                      <a:srgbClr val="62FFFF"/>
                    </a:solidFill>
                    <a:latin typeface="微软雅黑"/>
                  </a:rPr>
                  <a:t>研究意义</a:t>
                </a:r>
              </a:p>
            </p:txBody>
          </p:sp>
          <p:sp>
            <p:nvSpPr>
              <p:cNvPr id="20" name="文本框 19"/>
              <p:cNvSpPr txBox="1"/>
              <p:nvPr/>
            </p:nvSpPr>
            <p:spPr>
              <a:xfrm>
                <a:off x="1292231" y="902086"/>
                <a:ext cx="4876340" cy="276999"/>
              </a:xfrm>
              <a:prstGeom prst="rect">
                <a:avLst/>
              </a:prstGeom>
              <a:noFill/>
            </p:spPr>
            <p:txBody>
              <a:bodyPr wrap="square" rtlCol="0">
                <a:spAutoFit/>
                <a:scene3d>
                  <a:camera prst="orthographicFront"/>
                  <a:lightRig rig="threePt" dir="t"/>
                </a:scene3d>
                <a:sp3d contourW="12700"/>
              </a:bodyPr>
              <a:lstStyle/>
              <a:p>
                <a:r>
                  <a:rPr lang="zh-CN" altLang="en-US" sz="1200" dirty="0">
                    <a:solidFill>
                      <a:schemeClr val="bg1"/>
                    </a:solidFill>
                    <a:latin typeface="Agency FB" panose="020B0503020202020204" pitchFamily="34" charset="0"/>
                  </a:rPr>
                  <a:t>细究用户创作内容</a:t>
                </a:r>
                <a:r>
                  <a:rPr lang="zh-CN" altLang="en-US" sz="1200" dirty="0" smtClean="0">
                    <a:solidFill>
                      <a:schemeClr val="bg1"/>
                    </a:solidFill>
                    <a:latin typeface="Agency FB" panose="020B0503020202020204" pitchFamily="34" charset="0"/>
                  </a:rPr>
                  <a:t>与音乐热</a:t>
                </a:r>
                <a:r>
                  <a:rPr lang="zh-CN" altLang="en-US" sz="1200" dirty="0">
                    <a:solidFill>
                      <a:schemeClr val="bg1"/>
                    </a:solidFill>
                    <a:latin typeface="Agency FB" panose="020B0503020202020204" pitchFamily="34" charset="0"/>
                  </a:rPr>
                  <a:t>评社交的意义。</a:t>
                </a:r>
                <a:endParaRPr lang="en-US" altLang="zh-CN" sz="1200" dirty="0">
                  <a:solidFill>
                    <a:schemeClr val="bg1"/>
                  </a:solidFill>
                  <a:latin typeface="Agency FB" panose="020B0503020202020204" pitchFamily="34" charset="0"/>
                </a:endParaRPr>
              </a:p>
            </p:txBody>
          </p:sp>
        </p:grpSp>
        <p:sp>
          <p:nvSpPr>
            <p:cNvPr id="18"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4" name="组合 23"/>
          <p:cNvGrpSpPr/>
          <p:nvPr/>
        </p:nvGrpSpPr>
        <p:grpSpPr>
          <a:xfrm>
            <a:off x="3053192" y="3104905"/>
            <a:ext cx="2952874" cy="1109754"/>
            <a:chOff x="-2286766" y="1787957"/>
            <a:chExt cx="2952874" cy="1109754"/>
          </a:xfrm>
        </p:grpSpPr>
        <p:sp>
          <p:nvSpPr>
            <p:cNvPr id="25" name="矩形 24"/>
            <p:cNvSpPr/>
            <p:nvPr/>
          </p:nvSpPr>
          <p:spPr>
            <a:xfrm>
              <a:off x="-2286766" y="2140581"/>
              <a:ext cx="295287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latin typeface="Arial"/>
                  <a:ea typeface="微软雅黑"/>
                </a:rPr>
                <a:t>用户可</a:t>
              </a:r>
              <a:r>
                <a:rPr lang="zh-CN" altLang="en-US" sz="1200" dirty="0" smtClean="0">
                  <a:solidFill>
                    <a:prstClr val="white">
                      <a:alpha val="80000"/>
                    </a:prstClr>
                  </a:solidFill>
                  <a:latin typeface="Arial"/>
                  <a:ea typeface="微软雅黑"/>
                </a:rPr>
                <a:t>以分享自己最近喜欢听的歌，发表通过歌产生的感想与心情。让更多的人来听见自己喜欢的歌，了解自己的心情。</a:t>
              </a:r>
              <a:endParaRPr lang="zh-CN" altLang="en-US" sz="1200" dirty="0">
                <a:solidFill>
                  <a:prstClr val="white">
                    <a:alpha val="80000"/>
                  </a:prstClr>
                </a:solidFill>
                <a:latin typeface="Arial"/>
                <a:ea typeface="微软雅黑"/>
              </a:endParaRPr>
            </a:p>
          </p:txBody>
        </p:sp>
        <p:sp>
          <p:nvSpPr>
            <p:cNvPr id="26" name="矩形 25"/>
            <p:cNvSpPr/>
            <p:nvPr/>
          </p:nvSpPr>
          <p:spPr>
            <a:xfrm>
              <a:off x="-1364327" y="1787957"/>
              <a:ext cx="1107996"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a:solidFill>
                    <a:schemeClr val="bg1"/>
                  </a:solidFill>
                </a:rPr>
                <a:t>内容分享</a:t>
              </a:r>
              <a:endParaRPr lang="zh-CN" altLang="en-US" b="1" dirty="0">
                <a:solidFill>
                  <a:schemeClr val="bg1"/>
                </a:solidFill>
                <a:latin typeface="Arial"/>
                <a:ea typeface="微软雅黑"/>
              </a:endParaRPr>
            </a:p>
          </p:txBody>
        </p:sp>
      </p:grpSp>
      <p:grpSp>
        <p:nvGrpSpPr>
          <p:cNvPr id="27" name="组合 26"/>
          <p:cNvGrpSpPr/>
          <p:nvPr/>
        </p:nvGrpSpPr>
        <p:grpSpPr>
          <a:xfrm>
            <a:off x="6144260" y="3104905"/>
            <a:ext cx="2952874" cy="1331353"/>
            <a:chOff x="-2286766" y="1787957"/>
            <a:chExt cx="2952874" cy="1331353"/>
          </a:xfrm>
        </p:grpSpPr>
        <p:sp>
          <p:nvSpPr>
            <p:cNvPr id="28" name="矩形 27"/>
            <p:cNvSpPr/>
            <p:nvPr/>
          </p:nvSpPr>
          <p:spPr>
            <a:xfrm>
              <a:off x="-2286766" y="2140581"/>
              <a:ext cx="2952874" cy="9787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latin typeface="Arial"/>
                  <a:ea typeface="微软雅黑"/>
                </a:rPr>
                <a:t>平</a:t>
              </a:r>
              <a:r>
                <a:rPr lang="zh-CN" altLang="en-US" sz="1200" dirty="0" smtClean="0">
                  <a:solidFill>
                    <a:prstClr val="white">
                      <a:alpha val="80000"/>
                    </a:prstClr>
                  </a:solidFill>
                  <a:latin typeface="Arial"/>
                  <a:ea typeface="微软雅黑"/>
                </a:rPr>
                <a:t>台通过个人发表的内容会推荐到附近以及即时推送到当前的用户内容的首页，用户的意见和想法会让有共同见解的用户产生交流。</a:t>
              </a:r>
              <a:endParaRPr lang="zh-CN" altLang="en-US" sz="1200" dirty="0">
                <a:solidFill>
                  <a:prstClr val="white">
                    <a:alpha val="80000"/>
                  </a:prstClr>
                </a:solidFill>
                <a:latin typeface="Arial"/>
                <a:ea typeface="微软雅黑"/>
              </a:endParaRPr>
            </a:p>
          </p:txBody>
        </p:sp>
        <p:sp>
          <p:nvSpPr>
            <p:cNvPr id="29" name="矩形 28"/>
            <p:cNvSpPr/>
            <p:nvPr/>
          </p:nvSpPr>
          <p:spPr>
            <a:xfrm>
              <a:off x="-1364327" y="1787957"/>
              <a:ext cx="1107996"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a:solidFill>
                    <a:schemeClr val="bg1"/>
                  </a:solidFill>
                </a:rPr>
                <a:t>公众讨论</a:t>
              </a:r>
              <a:endParaRPr lang="zh-CN" altLang="en-US" b="1" dirty="0">
                <a:solidFill>
                  <a:schemeClr val="bg1"/>
                </a:solidFill>
                <a:latin typeface="Arial"/>
                <a:ea typeface="微软雅黑"/>
              </a:endParaRPr>
            </a:p>
          </p:txBody>
        </p:sp>
      </p:grpSp>
      <p:grpSp>
        <p:nvGrpSpPr>
          <p:cNvPr id="30" name="组合 29"/>
          <p:cNvGrpSpPr/>
          <p:nvPr/>
        </p:nvGrpSpPr>
        <p:grpSpPr>
          <a:xfrm>
            <a:off x="9235329" y="3104905"/>
            <a:ext cx="2952874" cy="1552953"/>
            <a:chOff x="-2286766" y="1787957"/>
            <a:chExt cx="2952874" cy="1552953"/>
          </a:xfrm>
        </p:grpSpPr>
        <p:sp>
          <p:nvSpPr>
            <p:cNvPr id="31" name="矩形 30"/>
            <p:cNvSpPr/>
            <p:nvPr/>
          </p:nvSpPr>
          <p:spPr>
            <a:xfrm>
              <a:off x="-2286766" y="2140581"/>
              <a:ext cx="2952874" cy="12003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rPr>
                <a:t>新浪微博</a:t>
              </a:r>
              <a:r>
                <a:rPr lang="zh-CN" altLang="en-US" sz="1200" dirty="0" smtClean="0">
                  <a:solidFill>
                    <a:prstClr val="white">
                      <a:alpha val="80000"/>
                    </a:prstClr>
                  </a:solidFill>
                </a:rPr>
                <a:t>表</a:t>
              </a:r>
              <a:r>
                <a:rPr lang="zh-CN" altLang="en-US" sz="1200" dirty="0">
                  <a:solidFill>
                    <a:prstClr val="white">
                      <a:alpha val="80000"/>
                    </a:prstClr>
                  </a:solidFill>
                </a:rPr>
                <a:t>达</a:t>
              </a:r>
              <a:r>
                <a:rPr lang="zh-CN" altLang="en-US" sz="1200" dirty="0" smtClean="0">
                  <a:solidFill>
                    <a:prstClr val="white">
                      <a:alpha val="80000"/>
                    </a:prstClr>
                  </a:solidFill>
                </a:rPr>
                <a:t>出用户每</a:t>
              </a:r>
              <a:r>
                <a:rPr lang="zh-CN" altLang="en-US" sz="1200" dirty="0">
                  <a:solidFill>
                    <a:prstClr val="white">
                      <a:alpha val="80000"/>
                    </a:prstClr>
                  </a:solidFill>
                </a:rPr>
                <a:t>时每刻的思想和最新动态，我们则是更多的表达用户听歌时的心情和动态。满足了当今社会快节奏生活中努力生</a:t>
              </a:r>
              <a:r>
                <a:rPr lang="zh-CN" altLang="en-US" sz="1200" dirty="0" smtClean="0">
                  <a:solidFill>
                    <a:prstClr val="white">
                      <a:alpha val="80000"/>
                    </a:prstClr>
                  </a:solidFill>
                </a:rPr>
                <a:t>存的</a:t>
              </a:r>
              <a:r>
                <a:rPr lang="zh-CN" altLang="en-US" sz="1200" dirty="0">
                  <a:solidFill>
                    <a:prstClr val="white">
                      <a:alpha val="80000"/>
                    </a:prstClr>
                  </a:solidFill>
                </a:rPr>
                <a:t>人们的消遣需要，为他们提供了一些娱乐方</a:t>
              </a:r>
              <a:r>
                <a:rPr lang="zh-CN" altLang="en-US" sz="1200" dirty="0" smtClean="0">
                  <a:solidFill>
                    <a:prstClr val="white">
                      <a:alpha val="80000"/>
                    </a:prstClr>
                  </a:solidFill>
                </a:rPr>
                <a:t>式。</a:t>
              </a:r>
              <a:endParaRPr lang="zh-CN" altLang="en-US" sz="1200" dirty="0">
                <a:solidFill>
                  <a:prstClr val="white">
                    <a:alpha val="80000"/>
                  </a:prstClr>
                </a:solidFill>
                <a:latin typeface="Arial"/>
                <a:ea typeface="微软雅黑"/>
              </a:endParaRPr>
            </a:p>
          </p:txBody>
        </p:sp>
        <p:sp>
          <p:nvSpPr>
            <p:cNvPr id="32" name="矩形 31"/>
            <p:cNvSpPr/>
            <p:nvPr/>
          </p:nvSpPr>
          <p:spPr>
            <a:xfrm>
              <a:off x="-1133495" y="1787957"/>
              <a:ext cx="646331"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a:solidFill>
                    <a:schemeClr val="bg1"/>
                  </a:solidFill>
                </a:rPr>
                <a:t>娱乐</a:t>
              </a:r>
              <a:endParaRPr lang="zh-CN" altLang="en-US" b="1" dirty="0">
                <a:solidFill>
                  <a:schemeClr val="bg1"/>
                </a:solidFill>
                <a:latin typeface="Arial"/>
                <a:ea typeface="微软雅黑"/>
              </a:endParaRPr>
            </a:p>
          </p:txBody>
        </p:sp>
      </p:grpSp>
      <p:sp>
        <p:nvSpPr>
          <p:cNvPr id="39" name="椭圆 38"/>
          <p:cNvSpPr/>
          <p:nvPr/>
        </p:nvSpPr>
        <p:spPr>
          <a:xfrm>
            <a:off x="710856" y="5120655"/>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椭圆 39"/>
          <p:cNvSpPr/>
          <p:nvPr/>
        </p:nvSpPr>
        <p:spPr>
          <a:xfrm>
            <a:off x="2306612" y="4500011"/>
            <a:ext cx="215480" cy="215480"/>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2" name="直接连接符 41"/>
          <p:cNvCxnSpPr/>
          <p:nvPr/>
        </p:nvCxnSpPr>
        <p:spPr>
          <a:xfrm flipV="1">
            <a:off x="974610" y="4667217"/>
            <a:ext cx="1283728" cy="500104"/>
          </a:xfrm>
          <a:prstGeom prst="lin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7876" y="3081390"/>
            <a:ext cx="2952874" cy="1552953"/>
            <a:chOff x="-2286766" y="1787957"/>
            <a:chExt cx="2952874" cy="1552953"/>
          </a:xfrm>
        </p:grpSpPr>
        <p:sp>
          <p:nvSpPr>
            <p:cNvPr id="53" name="矩形 52"/>
            <p:cNvSpPr/>
            <p:nvPr/>
          </p:nvSpPr>
          <p:spPr>
            <a:xfrm>
              <a:off x="-2286766" y="2140581"/>
              <a:ext cx="2952874" cy="120032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prstClr val="white">
                      <a:alpha val="80000"/>
                    </a:prstClr>
                  </a:solidFill>
                </a:rPr>
                <a:t>用户</a:t>
              </a:r>
              <a:r>
                <a:rPr lang="zh-CN" altLang="en-US" sz="1200" dirty="0" smtClean="0">
                  <a:solidFill>
                    <a:prstClr val="white">
                      <a:alpha val="80000"/>
                    </a:prstClr>
                  </a:solidFill>
                </a:rPr>
                <a:t>可以与</a:t>
              </a:r>
              <a:r>
                <a:rPr lang="zh-CN" altLang="en-US" sz="1200" dirty="0">
                  <a:solidFill>
                    <a:prstClr val="white">
                      <a:alpha val="80000"/>
                    </a:prstClr>
                  </a:solidFill>
                </a:rPr>
                <a:t>自己</a:t>
              </a:r>
              <a:r>
                <a:rPr lang="zh-CN" altLang="en-US" sz="1200" dirty="0" smtClean="0">
                  <a:solidFill>
                    <a:prstClr val="white">
                      <a:alpha val="80000"/>
                    </a:prstClr>
                  </a:solidFill>
                </a:rPr>
                <a:t>的朋</a:t>
              </a:r>
              <a:r>
                <a:rPr lang="zh-CN" altLang="en-US" sz="1200" dirty="0">
                  <a:solidFill>
                    <a:prstClr val="white">
                      <a:alpha val="80000"/>
                    </a:prstClr>
                  </a:solidFill>
                </a:rPr>
                <a:t>友甚至是陌生人进行对话交谈。用户可以通过自己编</a:t>
              </a:r>
              <a:r>
                <a:rPr lang="zh-CN" altLang="en-US" sz="1200" dirty="0" smtClean="0">
                  <a:solidFill>
                    <a:prstClr val="white">
                      <a:alpha val="80000"/>
                    </a:prstClr>
                  </a:solidFill>
                </a:rPr>
                <a:t>辑文</a:t>
              </a:r>
              <a:r>
                <a:rPr lang="zh-CN" altLang="en-US" sz="1200" dirty="0">
                  <a:solidFill>
                    <a:prstClr val="white">
                      <a:alpha val="80000"/>
                    </a:prstClr>
                  </a:solidFill>
                </a:rPr>
                <a:t>字、图</a:t>
              </a:r>
              <a:r>
                <a:rPr lang="zh-CN" altLang="en-US" sz="1200" dirty="0" smtClean="0">
                  <a:solidFill>
                    <a:prstClr val="white">
                      <a:alpha val="80000"/>
                    </a:prstClr>
                  </a:solidFill>
                </a:rPr>
                <a:t>片等</a:t>
              </a:r>
              <a:r>
                <a:rPr lang="zh-CN" altLang="en-US" sz="1200" dirty="0">
                  <a:solidFill>
                    <a:prstClr val="white">
                      <a:alpha val="80000"/>
                    </a:prstClr>
                  </a:solidFill>
                </a:rPr>
                <a:t>等原创内容与他人进行互动，认识新伙伴，建立</a:t>
              </a:r>
              <a:r>
                <a:rPr lang="zh-CN" altLang="en-US" sz="1200" dirty="0" smtClean="0">
                  <a:solidFill>
                    <a:prstClr val="white">
                      <a:alpha val="80000"/>
                    </a:prstClr>
                  </a:solidFill>
                </a:rPr>
                <a:t>新的</a:t>
              </a:r>
              <a:r>
                <a:rPr lang="zh-CN" altLang="en-US" sz="1200" dirty="0">
                  <a:solidFill>
                    <a:prstClr val="white">
                      <a:alpha val="80000"/>
                    </a:prstClr>
                  </a:solidFill>
                </a:rPr>
                <a:t>关系，增进感情，扩大自己的交际圈</a:t>
              </a:r>
              <a:r>
                <a:rPr lang="zh-CN" altLang="en-US" sz="1200" dirty="0" smtClean="0">
                  <a:solidFill>
                    <a:prstClr val="white">
                      <a:alpha val="80000"/>
                    </a:prstClr>
                  </a:solidFill>
                </a:rPr>
                <a:t>。</a:t>
              </a:r>
              <a:endParaRPr lang="zh-CN" altLang="en-US" sz="1200" dirty="0">
                <a:solidFill>
                  <a:prstClr val="white">
                    <a:alpha val="80000"/>
                  </a:prstClr>
                </a:solidFill>
              </a:endParaRPr>
            </a:p>
          </p:txBody>
        </p:sp>
        <p:sp>
          <p:nvSpPr>
            <p:cNvPr id="54" name="矩形 53"/>
            <p:cNvSpPr/>
            <p:nvPr/>
          </p:nvSpPr>
          <p:spPr>
            <a:xfrm>
              <a:off x="-1133495" y="1787957"/>
              <a:ext cx="646331"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a:solidFill>
                    <a:schemeClr val="bg1"/>
                  </a:solidFill>
                </a:rPr>
                <a:t>社交</a:t>
              </a:r>
              <a:endParaRPr lang="zh-CN" altLang="en-US" b="1" dirty="0">
                <a:solidFill>
                  <a:schemeClr val="bg1"/>
                </a:solidFill>
                <a:latin typeface="Arial"/>
                <a:ea typeface="微软雅黑"/>
              </a:endParaRPr>
            </a:p>
          </p:txBody>
        </p:sp>
      </p:grpSp>
      <p:cxnSp>
        <p:nvCxnSpPr>
          <p:cNvPr id="61" name="直接连接符 60"/>
          <p:cNvCxnSpPr/>
          <p:nvPr/>
        </p:nvCxnSpPr>
        <p:spPr>
          <a:xfrm>
            <a:off x="2425078" y="4755066"/>
            <a:ext cx="1315051" cy="512904"/>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5119595" y="4214659"/>
            <a:ext cx="1931276" cy="795274"/>
          </a:xfrm>
          <a:prstGeom prst="line">
            <a:avLst/>
          </a:prstGeom>
          <a:ln w="12700">
            <a:gradFill>
              <a:gsLst>
                <a:gs pos="50000">
                  <a:srgbClr val="62FFFF">
                    <a:alpha val="20000"/>
                  </a:srgbClr>
                </a:gs>
                <a:gs pos="0">
                  <a:schemeClr val="accent1">
                    <a:lumMod val="5000"/>
                    <a:lumOff val="95000"/>
                    <a:alpha val="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1157347" y="2208852"/>
            <a:ext cx="636316" cy="591301"/>
            <a:chOff x="1157347" y="2208852"/>
            <a:chExt cx="636316" cy="591301"/>
          </a:xfrm>
        </p:grpSpPr>
        <p:sp>
          <p:nvSpPr>
            <p:cNvPr id="56" name="椭圆 55"/>
            <p:cNvSpPr/>
            <p:nvPr/>
          </p:nvSpPr>
          <p:spPr>
            <a:xfrm rot="16200000" flipH="1">
              <a:off x="1179854" y="2186345"/>
              <a:ext cx="591301" cy="63631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68" name="图片 6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flipH="1">
              <a:off x="1308122" y="2366960"/>
              <a:ext cx="334763" cy="275086"/>
            </a:xfrm>
            <a:prstGeom prst="rect">
              <a:avLst/>
            </a:prstGeom>
            <a:noFill/>
          </p:spPr>
        </p:pic>
      </p:grpSp>
      <p:grpSp>
        <p:nvGrpSpPr>
          <p:cNvPr id="71" name="组合 70"/>
          <p:cNvGrpSpPr/>
          <p:nvPr/>
        </p:nvGrpSpPr>
        <p:grpSpPr>
          <a:xfrm>
            <a:off x="4249824" y="2200028"/>
            <a:ext cx="636316" cy="591301"/>
            <a:chOff x="4249824" y="2200028"/>
            <a:chExt cx="636316" cy="591301"/>
          </a:xfrm>
        </p:grpSpPr>
        <p:sp>
          <p:nvSpPr>
            <p:cNvPr id="45" name="椭圆 44"/>
            <p:cNvSpPr/>
            <p:nvPr/>
          </p:nvSpPr>
          <p:spPr>
            <a:xfrm rot="16200000" flipH="1">
              <a:off x="4272331" y="2177521"/>
              <a:ext cx="591301" cy="63631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0" name="图片 69"/>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382691" y="2320601"/>
              <a:ext cx="380835" cy="380835"/>
            </a:xfrm>
            <a:prstGeom prst="rect">
              <a:avLst/>
            </a:prstGeom>
          </p:spPr>
        </p:pic>
      </p:grpSp>
      <p:grpSp>
        <p:nvGrpSpPr>
          <p:cNvPr id="74" name="组合 73"/>
          <p:cNvGrpSpPr/>
          <p:nvPr/>
        </p:nvGrpSpPr>
        <p:grpSpPr>
          <a:xfrm>
            <a:off x="7352000" y="2259438"/>
            <a:ext cx="636316" cy="591301"/>
            <a:chOff x="7352000" y="2259438"/>
            <a:chExt cx="636316" cy="591301"/>
          </a:xfrm>
        </p:grpSpPr>
        <p:sp>
          <p:nvSpPr>
            <p:cNvPr id="48" name="椭圆 47"/>
            <p:cNvSpPr/>
            <p:nvPr/>
          </p:nvSpPr>
          <p:spPr>
            <a:xfrm rot="16200000" flipH="1">
              <a:off x="7374507" y="2236931"/>
              <a:ext cx="591301" cy="63631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2" name="图片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4241" y="2368322"/>
              <a:ext cx="431832" cy="431832"/>
            </a:xfrm>
            <a:prstGeom prst="rect">
              <a:avLst/>
            </a:prstGeom>
          </p:spPr>
        </p:pic>
      </p:grpSp>
      <p:grpSp>
        <p:nvGrpSpPr>
          <p:cNvPr id="76" name="组合 75"/>
          <p:cNvGrpSpPr/>
          <p:nvPr/>
        </p:nvGrpSpPr>
        <p:grpSpPr>
          <a:xfrm>
            <a:off x="10334143" y="2220715"/>
            <a:ext cx="636316" cy="591301"/>
            <a:chOff x="10334143" y="2220715"/>
            <a:chExt cx="636316" cy="591301"/>
          </a:xfrm>
        </p:grpSpPr>
        <p:sp>
          <p:nvSpPr>
            <p:cNvPr id="51" name="椭圆 50"/>
            <p:cNvSpPr/>
            <p:nvPr/>
          </p:nvSpPr>
          <p:spPr>
            <a:xfrm rot="16200000" flipH="1">
              <a:off x="10356650" y="2198208"/>
              <a:ext cx="591301" cy="636316"/>
            </a:xfrm>
            <a:prstGeom prst="ellipse">
              <a:avLst/>
            </a:prstGeom>
            <a:noFill/>
            <a:ln>
              <a:gradFill>
                <a:gsLst>
                  <a:gs pos="0">
                    <a:srgbClr val="0D69FF"/>
                  </a:gs>
                  <a:gs pos="68000">
                    <a:srgbClr val="62FFFF"/>
                  </a:gs>
                  <a:gs pos="43000">
                    <a:srgbClr val="62FFFF"/>
                  </a:gs>
                  <a:gs pos="100000">
                    <a:srgbClr val="0D69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73" name="图片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66906" y="2310736"/>
              <a:ext cx="390700" cy="390700"/>
            </a:xfrm>
            <a:prstGeom prst="rect">
              <a:avLst/>
            </a:prstGeom>
          </p:spPr>
        </p:pic>
      </p:grpSp>
      <p:sp>
        <p:nvSpPr>
          <p:cNvPr id="75" name="椭圆 74"/>
          <p:cNvSpPr/>
          <p:nvPr/>
        </p:nvSpPr>
        <p:spPr>
          <a:xfrm>
            <a:off x="785729" y="5189242"/>
            <a:ext cx="82092" cy="82092"/>
          </a:xfrm>
          <a:prstGeom prst="ellipse">
            <a:avLst/>
          </a:prstGeom>
          <a:ln w="12700">
            <a:solidFill>
              <a:srgbClr val="62FFFF"/>
            </a:solidFill>
          </a:ln>
          <a:effectLst>
            <a:glow rad="635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146809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1000"/>
                                        <p:tgtEl>
                                          <p:spTgt spid="9"/>
                                        </p:tgtEl>
                                      </p:cBhvr>
                                    </p:animEffect>
                                  </p:childTnLst>
                                </p:cTn>
                              </p:par>
                              <p:par>
                                <p:cTn id="26" presetID="22" presetClass="entr" presetSubtype="8"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100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1000"/>
                                        <p:tgtEl>
                                          <p:spTgt spid="42"/>
                                        </p:tgtEl>
                                      </p:cBhvr>
                                    </p:animEffect>
                                  </p:childTnLst>
                                </p:cTn>
                              </p:par>
                              <p:par>
                                <p:cTn id="32" presetID="22" presetClass="entr" presetSubtype="8" fill="hold" nodeType="withEffect">
                                  <p:stCondLst>
                                    <p:cond delay="4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1000"/>
                                        <p:tgtEl>
                                          <p:spTgt spid="12"/>
                                        </p:tgtEl>
                                      </p:cBhvr>
                                    </p:animEffect>
                                  </p:childTnLst>
                                </p:cTn>
                              </p:par>
                              <p:par>
                                <p:cTn id="35" presetID="22" presetClass="entr" presetSubtype="8"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1000"/>
                                        <p:tgtEl>
                                          <p:spTgt spid="14"/>
                                        </p:tgtEl>
                                      </p:cBhvr>
                                    </p:animEffect>
                                  </p:childTnLst>
                                </p:cTn>
                              </p:par>
                              <p:par>
                                <p:cTn id="38" presetID="22" presetClass="entr" presetSubtype="8" fill="hold" nodeType="withEffect">
                                  <p:stCondLst>
                                    <p:cond delay="40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1000"/>
                                        <p:tgtEl>
                                          <p:spTgt spid="11"/>
                                        </p:tgtEl>
                                      </p:cBhvr>
                                    </p:animEffect>
                                  </p:childTnLst>
                                </p:cTn>
                              </p:par>
                            </p:childTnLst>
                          </p:cTn>
                        </p:par>
                        <p:par>
                          <p:cTn id="41" fill="hold">
                            <p:stCondLst>
                              <p:cond delay="1400"/>
                            </p:stCondLst>
                            <p:childTnLst>
                              <p:par>
                                <p:cTn id="42" presetID="50" presetClass="entr" presetSubtype="0" decel="10000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1000" fill="hold"/>
                                        <p:tgtEl>
                                          <p:spTgt spid="24"/>
                                        </p:tgtEl>
                                        <p:attrNameLst>
                                          <p:attrName>ppt_w</p:attrName>
                                        </p:attrNameLst>
                                      </p:cBhvr>
                                      <p:tavLst>
                                        <p:tav tm="0">
                                          <p:val>
                                            <p:strVal val="#ppt_w+.3"/>
                                          </p:val>
                                        </p:tav>
                                        <p:tav tm="100000">
                                          <p:val>
                                            <p:strVal val="#ppt_w"/>
                                          </p:val>
                                        </p:tav>
                                      </p:tavLst>
                                    </p:anim>
                                    <p:anim calcmode="lin" valueType="num">
                                      <p:cBhvr>
                                        <p:cTn id="45" dur="1000" fill="hold"/>
                                        <p:tgtEl>
                                          <p:spTgt spid="24"/>
                                        </p:tgtEl>
                                        <p:attrNameLst>
                                          <p:attrName>ppt_h</p:attrName>
                                        </p:attrNameLst>
                                      </p:cBhvr>
                                      <p:tavLst>
                                        <p:tav tm="0">
                                          <p:val>
                                            <p:strVal val="#ppt_h"/>
                                          </p:val>
                                        </p:tav>
                                        <p:tav tm="100000">
                                          <p:val>
                                            <p:strVal val="#ppt_h"/>
                                          </p:val>
                                        </p:tav>
                                      </p:tavLst>
                                    </p:anim>
                                    <p:animEffect transition="in" filter="fade">
                                      <p:cBhvr>
                                        <p:cTn id="46" dur="1000"/>
                                        <p:tgtEl>
                                          <p:spTgt spid="24"/>
                                        </p:tgtEl>
                                      </p:cBhvr>
                                    </p:animEffect>
                                  </p:childTnLst>
                                </p:cTn>
                              </p:par>
                              <p:par>
                                <p:cTn id="47" presetID="50" presetClass="entr" presetSubtype="0" decel="10000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1000" fill="hold"/>
                                        <p:tgtEl>
                                          <p:spTgt spid="43"/>
                                        </p:tgtEl>
                                        <p:attrNameLst>
                                          <p:attrName>ppt_w</p:attrName>
                                        </p:attrNameLst>
                                      </p:cBhvr>
                                      <p:tavLst>
                                        <p:tav tm="0">
                                          <p:val>
                                            <p:strVal val="#ppt_w+.3"/>
                                          </p:val>
                                        </p:tav>
                                        <p:tav tm="100000">
                                          <p:val>
                                            <p:strVal val="#ppt_w"/>
                                          </p:val>
                                        </p:tav>
                                      </p:tavLst>
                                    </p:anim>
                                    <p:anim calcmode="lin" valueType="num">
                                      <p:cBhvr>
                                        <p:cTn id="50" dur="1000" fill="hold"/>
                                        <p:tgtEl>
                                          <p:spTgt spid="43"/>
                                        </p:tgtEl>
                                        <p:attrNameLst>
                                          <p:attrName>ppt_h</p:attrName>
                                        </p:attrNameLst>
                                      </p:cBhvr>
                                      <p:tavLst>
                                        <p:tav tm="0">
                                          <p:val>
                                            <p:strVal val="#ppt_h"/>
                                          </p:val>
                                        </p:tav>
                                        <p:tav tm="100000">
                                          <p:val>
                                            <p:strVal val="#ppt_h"/>
                                          </p:val>
                                        </p:tav>
                                      </p:tavLst>
                                    </p:anim>
                                    <p:animEffect transition="in" filter="fade">
                                      <p:cBhvr>
                                        <p:cTn id="51" dur="1000"/>
                                        <p:tgtEl>
                                          <p:spTgt spid="43"/>
                                        </p:tgtEl>
                                      </p:cBhvr>
                                    </p:animEffect>
                                  </p:childTnLst>
                                </p:cTn>
                              </p:par>
                              <p:par>
                                <p:cTn id="52" presetID="50" presetClass="entr" presetSubtype="0" decel="10000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p:cTn id="54" dur="1000" fill="hold"/>
                                        <p:tgtEl>
                                          <p:spTgt spid="27"/>
                                        </p:tgtEl>
                                        <p:attrNameLst>
                                          <p:attrName>ppt_w</p:attrName>
                                        </p:attrNameLst>
                                      </p:cBhvr>
                                      <p:tavLst>
                                        <p:tav tm="0">
                                          <p:val>
                                            <p:strVal val="#ppt_w+.3"/>
                                          </p:val>
                                        </p:tav>
                                        <p:tav tm="100000">
                                          <p:val>
                                            <p:strVal val="#ppt_w"/>
                                          </p:val>
                                        </p:tav>
                                      </p:tavLst>
                                    </p:anim>
                                    <p:anim calcmode="lin" valueType="num">
                                      <p:cBhvr>
                                        <p:cTn id="55" dur="1000" fill="hold"/>
                                        <p:tgtEl>
                                          <p:spTgt spid="27"/>
                                        </p:tgtEl>
                                        <p:attrNameLst>
                                          <p:attrName>ppt_h</p:attrName>
                                        </p:attrNameLst>
                                      </p:cBhvr>
                                      <p:tavLst>
                                        <p:tav tm="0">
                                          <p:val>
                                            <p:strVal val="#ppt_h"/>
                                          </p:val>
                                        </p:tav>
                                        <p:tav tm="100000">
                                          <p:val>
                                            <p:strVal val="#ppt_h"/>
                                          </p:val>
                                        </p:tav>
                                      </p:tavLst>
                                    </p:anim>
                                    <p:animEffect transition="in" filter="fade">
                                      <p:cBhvr>
                                        <p:cTn id="56" dur="1000"/>
                                        <p:tgtEl>
                                          <p:spTgt spid="27"/>
                                        </p:tgtEl>
                                      </p:cBhvr>
                                    </p:animEffect>
                                  </p:childTnLst>
                                </p:cTn>
                              </p:par>
                              <p:par>
                                <p:cTn id="57" presetID="50" presetClass="entr" presetSubtype="0" decel="10000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1000" fill="hold"/>
                                        <p:tgtEl>
                                          <p:spTgt spid="30"/>
                                        </p:tgtEl>
                                        <p:attrNameLst>
                                          <p:attrName>ppt_w</p:attrName>
                                        </p:attrNameLst>
                                      </p:cBhvr>
                                      <p:tavLst>
                                        <p:tav tm="0">
                                          <p:val>
                                            <p:strVal val="#ppt_w+.3"/>
                                          </p:val>
                                        </p:tav>
                                        <p:tav tm="100000">
                                          <p:val>
                                            <p:strVal val="#ppt_w"/>
                                          </p:val>
                                        </p:tav>
                                      </p:tavLst>
                                    </p:anim>
                                    <p:anim calcmode="lin" valueType="num">
                                      <p:cBhvr>
                                        <p:cTn id="60" dur="1000" fill="hold"/>
                                        <p:tgtEl>
                                          <p:spTgt spid="30"/>
                                        </p:tgtEl>
                                        <p:attrNameLst>
                                          <p:attrName>ppt_h</p:attrName>
                                        </p:attrNameLst>
                                      </p:cBhvr>
                                      <p:tavLst>
                                        <p:tav tm="0">
                                          <p:val>
                                            <p:strVal val="#ppt_h"/>
                                          </p:val>
                                        </p:tav>
                                        <p:tav tm="100000">
                                          <p:val>
                                            <p:strVal val="#ppt_h"/>
                                          </p:val>
                                        </p:tav>
                                      </p:tavLst>
                                    </p:anim>
                                    <p:animEffect transition="in" filter="fade">
                                      <p:cBhvr>
                                        <p:cTn id="61" dur="1000"/>
                                        <p:tgtEl>
                                          <p:spTgt spid="30"/>
                                        </p:tgtEl>
                                      </p:cBhvr>
                                    </p:animEffect>
                                  </p:childTnLst>
                                </p:cTn>
                              </p:par>
                              <p:par>
                                <p:cTn id="62" presetID="22" presetClass="entr" presetSubtype="8" fill="hold" nodeType="with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left)">
                                      <p:cBhvr>
                                        <p:cTn id="64" dur="1000"/>
                                        <p:tgtEl>
                                          <p:spTgt spid="61"/>
                                        </p:tgtEl>
                                      </p:cBhvr>
                                    </p:animEffect>
                                  </p:childTnLst>
                                </p:cTn>
                              </p:par>
                              <p:par>
                                <p:cTn id="65" presetID="22" presetClass="entr" presetSubtype="8"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left)">
                                      <p:cBhvr>
                                        <p:cTn id="67" dur="1000"/>
                                        <p:tgtEl>
                                          <p:spTgt spid="62"/>
                                        </p:tgtEl>
                                      </p:cBhvr>
                                    </p:animEffect>
                                  </p:childTnLst>
                                </p:cTn>
                              </p:par>
                            </p:childTnLst>
                          </p:cTn>
                        </p:par>
                        <p:par>
                          <p:cTn id="68" fill="hold">
                            <p:stCondLst>
                              <p:cond delay="2400"/>
                            </p:stCondLst>
                            <p:childTnLst>
                              <p:par>
                                <p:cTn id="69" presetID="53" presetClass="entr" presetSubtype="16" fill="hold" nodeType="afterEffect">
                                  <p:stCondLst>
                                    <p:cond delay="0"/>
                                  </p:stCondLst>
                                  <p:childTnLst>
                                    <p:set>
                                      <p:cBhvr>
                                        <p:cTn id="70" dur="1" fill="hold">
                                          <p:stCondLst>
                                            <p:cond delay="0"/>
                                          </p:stCondLst>
                                        </p:cTn>
                                        <p:tgtEl>
                                          <p:spTgt spid="69"/>
                                        </p:tgtEl>
                                        <p:attrNameLst>
                                          <p:attrName>style.visibility</p:attrName>
                                        </p:attrNameLst>
                                      </p:cBhvr>
                                      <p:to>
                                        <p:strVal val="visible"/>
                                      </p:to>
                                    </p:set>
                                    <p:anim calcmode="lin" valueType="num">
                                      <p:cBhvr>
                                        <p:cTn id="71" dur="500" fill="hold"/>
                                        <p:tgtEl>
                                          <p:spTgt spid="69"/>
                                        </p:tgtEl>
                                        <p:attrNameLst>
                                          <p:attrName>ppt_w</p:attrName>
                                        </p:attrNameLst>
                                      </p:cBhvr>
                                      <p:tavLst>
                                        <p:tav tm="0">
                                          <p:val>
                                            <p:fltVal val="0"/>
                                          </p:val>
                                        </p:tav>
                                        <p:tav tm="100000">
                                          <p:val>
                                            <p:strVal val="#ppt_w"/>
                                          </p:val>
                                        </p:tav>
                                      </p:tavLst>
                                    </p:anim>
                                    <p:anim calcmode="lin" valueType="num">
                                      <p:cBhvr>
                                        <p:cTn id="72" dur="500" fill="hold"/>
                                        <p:tgtEl>
                                          <p:spTgt spid="69"/>
                                        </p:tgtEl>
                                        <p:attrNameLst>
                                          <p:attrName>ppt_h</p:attrName>
                                        </p:attrNameLst>
                                      </p:cBhvr>
                                      <p:tavLst>
                                        <p:tav tm="0">
                                          <p:val>
                                            <p:fltVal val="0"/>
                                          </p:val>
                                        </p:tav>
                                        <p:tav tm="100000">
                                          <p:val>
                                            <p:strVal val="#ppt_h"/>
                                          </p:val>
                                        </p:tav>
                                      </p:tavLst>
                                    </p:anim>
                                    <p:animEffect transition="in" filter="fade">
                                      <p:cBhvr>
                                        <p:cTn id="73" dur="500"/>
                                        <p:tgtEl>
                                          <p:spTgt spid="69"/>
                                        </p:tgtEl>
                                      </p:cBhvr>
                                    </p:animEffect>
                                  </p:childTnLst>
                                </p:cTn>
                              </p:par>
                              <p:par>
                                <p:cTn id="74" presetID="53" presetClass="entr" presetSubtype="16" fill="hold" nodeType="withEffect">
                                  <p:stCondLst>
                                    <p:cond delay="0"/>
                                  </p:stCondLst>
                                  <p:childTnLst>
                                    <p:set>
                                      <p:cBhvr>
                                        <p:cTn id="75" dur="1" fill="hold">
                                          <p:stCondLst>
                                            <p:cond delay="0"/>
                                          </p:stCondLst>
                                        </p:cTn>
                                        <p:tgtEl>
                                          <p:spTgt spid="74"/>
                                        </p:tgtEl>
                                        <p:attrNameLst>
                                          <p:attrName>style.visibility</p:attrName>
                                        </p:attrNameLst>
                                      </p:cBhvr>
                                      <p:to>
                                        <p:strVal val="visible"/>
                                      </p:to>
                                    </p:set>
                                    <p:anim calcmode="lin" valueType="num">
                                      <p:cBhvr>
                                        <p:cTn id="76" dur="500" fill="hold"/>
                                        <p:tgtEl>
                                          <p:spTgt spid="74"/>
                                        </p:tgtEl>
                                        <p:attrNameLst>
                                          <p:attrName>ppt_w</p:attrName>
                                        </p:attrNameLst>
                                      </p:cBhvr>
                                      <p:tavLst>
                                        <p:tav tm="0">
                                          <p:val>
                                            <p:fltVal val="0"/>
                                          </p:val>
                                        </p:tav>
                                        <p:tav tm="100000">
                                          <p:val>
                                            <p:strVal val="#ppt_w"/>
                                          </p:val>
                                        </p:tav>
                                      </p:tavLst>
                                    </p:anim>
                                    <p:anim calcmode="lin" valueType="num">
                                      <p:cBhvr>
                                        <p:cTn id="77" dur="500" fill="hold"/>
                                        <p:tgtEl>
                                          <p:spTgt spid="74"/>
                                        </p:tgtEl>
                                        <p:attrNameLst>
                                          <p:attrName>ppt_h</p:attrName>
                                        </p:attrNameLst>
                                      </p:cBhvr>
                                      <p:tavLst>
                                        <p:tav tm="0">
                                          <p:val>
                                            <p:fltVal val="0"/>
                                          </p:val>
                                        </p:tav>
                                        <p:tav tm="100000">
                                          <p:val>
                                            <p:strVal val="#ppt_h"/>
                                          </p:val>
                                        </p:tav>
                                      </p:tavLst>
                                    </p:anim>
                                    <p:animEffect transition="in" filter="fade">
                                      <p:cBhvr>
                                        <p:cTn id="78" dur="500"/>
                                        <p:tgtEl>
                                          <p:spTgt spid="74"/>
                                        </p:tgtEl>
                                      </p:cBhvr>
                                    </p:animEffect>
                                  </p:childTnLst>
                                </p:cTn>
                              </p:par>
                              <p:par>
                                <p:cTn id="79" presetID="53" presetClass="entr" presetSubtype="16"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 calcmode="lin" valueType="num">
                                      <p:cBhvr>
                                        <p:cTn id="81" dur="500" fill="hold"/>
                                        <p:tgtEl>
                                          <p:spTgt spid="71"/>
                                        </p:tgtEl>
                                        <p:attrNameLst>
                                          <p:attrName>ppt_w</p:attrName>
                                        </p:attrNameLst>
                                      </p:cBhvr>
                                      <p:tavLst>
                                        <p:tav tm="0">
                                          <p:val>
                                            <p:fltVal val="0"/>
                                          </p:val>
                                        </p:tav>
                                        <p:tav tm="100000">
                                          <p:val>
                                            <p:strVal val="#ppt_w"/>
                                          </p:val>
                                        </p:tav>
                                      </p:tavLst>
                                    </p:anim>
                                    <p:anim calcmode="lin" valueType="num">
                                      <p:cBhvr>
                                        <p:cTn id="82" dur="500" fill="hold"/>
                                        <p:tgtEl>
                                          <p:spTgt spid="71"/>
                                        </p:tgtEl>
                                        <p:attrNameLst>
                                          <p:attrName>ppt_h</p:attrName>
                                        </p:attrNameLst>
                                      </p:cBhvr>
                                      <p:tavLst>
                                        <p:tav tm="0">
                                          <p:val>
                                            <p:fltVal val="0"/>
                                          </p:val>
                                        </p:tav>
                                        <p:tav tm="100000">
                                          <p:val>
                                            <p:strVal val="#ppt_h"/>
                                          </p:val>
                                        </p:tav>
                                      </p:tavLst>
                                    </p:anim>
                                    <p:animEffect transition="in" filter="fade">
                                      <p:cBhvr>
                                        <p:cTn id="83" dur="500"/>
                                        <p:tgtEl>
                                          <p:spTgt spid="71"/>
                                        </p:tgtEl>
                                      </p:cBhvr>
                                    </p:animEffect>
                                  </p:childTnLst>
                                </p:cTn>
                              </p:par>
                              <p:par>
                                <p:cTn id="84" presetID="53" presetClass="entr" presetSubtype="16" fill="hold" nodeType="withEffect">
                                  <p:stCondLst>
                                    <p:cond delay="0"/>
                                  </p:stCondLst>
                                  <p:childTnLst>
                                    <p:set>
                                      <p:cBhvr>
                                        <p:cTn id="85" dur="1" fill="hold">
                                          <p:stCondLst>
                                            <p:cond delay="0"/>
                                          </p:stCondLst>
                                        </p:cTn>
                                        <p:tgtEl>
                                          <p:spTgt spid="76"/>
                                        </p:tgtEl>
                                        <p:attrNameLst>
                                          <p:attrName>style.visibility</p:attrName>
                                        </p:attrNameLst>
                                      </p:cBhvr>
                                      <p:to>
                                        <p:strVal val="visible"/>
                                      </p:to>
                                    </p:set>
                                    <p:anim calcmode="lin" valueType="num">
                                      <p:cBhvr>
                                        <p:cTn id="86" dur="500" fill="hold"/>
                                        <p:tgtEl>
                                          <p:spTgt spid="76"/>
                                        </p:tgtEl>
                                        <p:attrNameLst>
                                          <p:attrName>ppt_w</p:attrName>
                                        </p:attrNameLst>
                                      </p:cBhvr>
                                      <p:tavLst>
                                        <p:tav tm="0">
                                          <p:val>
                                            <p:fltVal val="0"/>
                                          </p:val>
                                        </p:tav>
                                        <p:tav tm="100000">
                                          <p:val>
                                            <p:strVal val="#ppt_w"/>
                                          </p:val>
                                        </p:tav>
                                      </p:tavLst>
                                    </p:anim>
                                    <p:anim calcmode="lin" valueType="num">
                                      <p:cBhvr>
                                        <p:cTn id="87" dur="500" fill="hold"/>
                                        <p:tgtEl>
                                          <p:spTgt spid="76"/>
                                        </p:tgtEl>
                                        <p:attrNameLst>
                                          <p:attrName>ppt_h</p:attrName>
                                        </p:attrNameLst>
                                      </p:cBhvr>
                                      <p:tavLst>
                                        <p:tav tm="0">
                                          <p:val>
                                            <p:fltVal val="0"/>
                                          </p:val>
                                        </p:tav>
                                        <p:tav tm="100000">
                                          <p:val>
                                            <p:strVal val="#ppt_h"/>
                                          </p:val>
                                        </p:tav>
                                      </p:tavLst>
                                    </p:anim>
                                    <p:animEffect transition="in" filter="fade">
                                      <p:cBhvr>
                                        <p:cTn id="88" dur="500"/>
                                        <p:tgtEl>
                                          <p:spTgt spid="7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animEffect transition="in" filter="fade">
                                      <p:cBhvr>
                                        <p:cTn id="9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39" grpId="0" animBg="1"/>
      <p:bldP spid="7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322814" y="1920629"/>
            <a:ext cx="3674853" cy="3674853"/>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4500000">
            <a:off x="4648200" y="2305664"/>
            <a:ext cx="2895600" cy="2895600"/>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7619212">
            <a:off x="4925070" y="2582534"/>
            <a:ext cx="2341861" cy="2341861"/>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1105025">
            <a:off x="5301324" y="2958788"/>
            <a:ext cx="1589352" cy="1589352"/>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1105025">
            <a:off x="5612822" y="3270285"/>
            <a:ext cx="966356" cy="966358"/>
          </a:xfrm>
          <a:prstGeom prst="ellipse">
            <a:avLst/>
          </a:prstGeom>
          <a:noFill/>
          <a:ln w="19050">
            <a:gradFill>
              <a:gsLst>
                <a:gs pos="0">
                  <a:srgbClr val="62FFFF">
                    <a:alpha val="70000"/>
                  </a:srgbClr>
                </a:gs>
                <a:gs pos="68000">
                  <a:srgbClr val="0D69FF">
                    <a:alpha val="30000"/>
                  </a:srgbClr>
                </a:gs>
                <a:gs pos="43000">
                  <a:srgbClr val="0D69FF">
                    <a:alpha val="50000"/>
                  </a:srgbClr>
                </a:gs>
                <a:gs pos="100000">
                  <a:srgbClr val="62FFFF">
                    <a:alpha val="1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082089" y="2113687"/>
            <a:ext cx="633756" cy="633756"/>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9935035" y="4167821"/>
            <a:ext cx="633756" cy="633756"/>
          </a:xfrm>
          <a:prstGeom prst="ellipse">
            <a:avLst/>
          </a:prstGeom>
          <a:noFill/>
          <a:ln w="19050">
            <a:gradFill>
              <a:gsLst>
                <a:gs pos="0">
                  <a:srgbClr val="62FFFF"/>
                </a:gs>
                <a:gs pos="100000">
                  <a:srgbClr val="0D69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22530" y="2912716"/>
            <a:ext cx="2952874" cy="888155"/>
            <a:chOff x="-2286766" y="1787957"/>
            <a:chExt cx="2952874" cy="888155"/>
          </a:xfrm>
        </p:grpSpPr>
        <p:sp>
          <p:nvSpPr>
            <p:cNvPr id="31" name="矩形 30"/>
            <p:cNvSpPr/>
            <p:nvPr/>
          </p:nvSpPr>
          <p:spPr>
            <a:xfrm>
              <a:off x="-2286766" y="2140581"/>
              <a:ext cx="2952874"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网罗来自各大音乐平台的连接，搜索音乐，一键直达。聆听动听的声音。</a:t>
              </a:r>
              <a:endParaRPr lang="zh-CN" altLang="en-US" sz="1200" dirty="0">
                <a:solidFill>
                  <a:prstClr val="white">
                    <a:alpha val="80000"/>
                  </a:prstClr>
                </a:solidFill>
                <a:latin typeface="Arial"/>
                <a:ea typeface="微软雅黑"/>
              </a:endParaRPr>
            </a:p>
          </p:txBody>
        </p:sp>
        <p:sp>
          <p:nvSpPr>
            <p:cNvPr id="32" name="矩形 31"/>
            <p:cNvSpPr/>
            <p:nvPr/>
          </p:nvSpPr>
          <p:spPr>
            <a:xfrm>
              <a:off x="-1133495" y="1787957"/>
              <a:ext cx="646332"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smtClean="0">
                  <a:solidFill>
                    <a:schemeClr val="bg1"/>
                  </a:solidFill>
                  <a:latin typeface="Arial"/>
                  <a:ea typeface="微软雅黑"/>
                </a:rPr>
                <a:t>音乐</a:t>
              </a:r>
              <a:endParaRPr lang="zh-CN" altLang="en-US" b="1" dirty="0">
                <a:solidFill>
                  <a:schemeClr val="bg1"/>
                </a:solidFill>
                <a:latin typeface="Arial"/>
                <a:ea typeface="微软雅黑"/>
              </a:endParaRPr>
            </a:p>
          </p:txBody>
        </p:sp>
      </p:grpSp>
      <p:grpSp>
        <p:nvGrpSpPr>
          <p:cNvPr id="33" name="组合 32"/>
          <p:cNvGrpSpPr/>
          <p:nvPr/>
        </p:nvGrpSpPr>
        <p:grpSpPr>
          <a:xfrm>
            <a:off x="8775476" y="4949597"/>
            <a:ext cx="2952874" cy="888155"/>
            <a:chOff x="-2286766" y="1787957"/>
            <a:chExt cx="2952874" cy="888155"/>
          </a:xfrm>
        </p:grpSpPr>
        <p:sp>
          <p:nvSpPr>
            <p:cNvPr id="34" name="矩形 33"/>
            <p:cNvSpPr/>
            <p:nvPr/>
          </p:nvSpPr>
          <p:spPr>
            <a:xfrm>
              <a:off x="-2286766" y="2140581"/>
              <a:ext cx="2952874" cy="535531"/>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smtClean="0">
                  <a:solidFill>
                    <a:prstClr val="white">
                      <a:alpha val="80000"/>
                    </a:prstClr>
                  </a:solidFill>
                  <a:latin typeface="Arial"/>
                  <a:ea typeface="微软雅黑"/>
                </a:rPr>
                <a:t>汇聚主流音乐平台的热门评论，走心，感动。不止地铁和书上。</a:t>
              </a:r>
              <a:endParaRPr lang="zh-CN" altLang="en-US" sz="1200" dirty="0">
                <a:solidFill>
                  <a:prstClr val="white">
                    <a:alpha val="80000"/>
                  </a:prstClr>
                </a:solidFill>
                <a:latin typeface="Arial"/>
                <a:ea typeface="微软雅黑"/>
              </a:endParaRPr>
            </a:p>
          </p:txBody>
        </p:sp>
        <p:sp>
          <p:nvSpPr>
            <p:cNvPr id="35" name="矩形 34"/>
            <p:cNvSpPr/>
            <p:nvPr/>
          </p:nvSpPr>
          <p:spPr>
            <a:xfrm>
              <a:off x="-1133495" y="1787957"/>
              <a:ext cx="646331" cy="396134"/>
            </a:xfrm>
            <a:prstGeom prst="rect">
              <a:avLst/>
            </a:prstGeom>
            <a:noFill/>
          </p:spPr>
          <p:txBody>
            <a:bodyPr wrap="none" rtlCol="0">
              <a:spAutoFit/>
              <a:scene3d>
                <a:camera prst="orthographicFront"/>
                <a:lightRig rig="threePt" dir="t"/>
              </a:scene3d>
              <a:sp3d contourW="12700"/>
            </a:bodyPr>
            <a:lstStyle/>
            <a:p>
              <a:pPr algn="ctr">
                <a:lnSpc>
                  <a:spcPct val="120000"/>
                </a:lnSpc>
              </a:pPr>
              <a:r>
                <a:rPr lang="zh-CN" altLang="en-US" b="1" dirty="0" smtClean="0">
                  <a:solidFill>
                    <a:schemeClr val="bg1"/>
                  </a:solidFill>
                  <a:latin typeface="Arial"/>
                  <a:ea typeface="微软雅黑"/>
                </a:rPr>
                <a:t>评论</a:t>
              </a:r>
              <a:endParaRPr lang="zh-CN" altLang="en-US" b="1" dirty="0">
                <a:solidFill>
                  <a:schemeClr val="bg1"/>
                </a:solidFill>
                <a:latin typeface="Arial"/>
                <a:ea typeface="微软雅黑"/>
              </a:endParaRPr>
            </a:p>
          </p:txBody>
        </p:sp>
      </p:gr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4041" y="2240677"/>
            <a:ext cx="375918" cy="37591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7325" y="4277558"/>
            <a:ext cx="449175" cy="449175"/>
          </a:xfrm>
          <a:prstGeom prst="rect">
            <a:avLst/>
          </a:prstGeom>
        </p:spPr>
      </p:pic>
      <p:sp>
        <p:nvSpPr>
          <p:cNvPr id="61" name="文本框 60"/>
          <p:cNvSpPr txBox="1"/>
          <p:nvPr/>
        </p:nvSpPr>
        <p:spPr>
          <a:xfrm>
            <a:off x="671251" y="1222959"/>
            <a:ext cx="5154804" cy="307777"/>
          </a:xfrm>
          <a:prstGeom prst="rect">
            <a:avLst/>
          </a:prstGeom>
          <a:noFill/>
          <a:ln w="12700">
            <a:noFill/>
          </a:ln>
        </p:spPr>
        <p:txBody>
          <a:bodyPr wrap="square" rtlCol="0">
            <a:spAutoFit/>
          </a:bodyPr>
          <a:lstStyle/>
          <a:p>
            <a:r>
              <a:rPr lang="zh-CN" altLang="en-US" sz="1400" dirty="0" smtClean="0">
                <a:solidFill>
                  <a:schemeClr val="bg1"/>
                </a:solidFill>
              </a:rPr>
              <a:t>少不了评论，也少不了音乐。</a:t>
            </a:r>
            <a:endParaRPr lang="zh-CN" altLang="en-US" sz="1400" dirty="0">
              <a:solidFill>
                <a:schemeClr val="bg1"/>
              </a:solidFill>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3131" y="3645146"/>
            <a:ext cx="365737" cy="337085"/>
          </a:xfrm>
          <a:prstGeom prst="rect">
            <a:avLst/>
          </a:prstGeom>
        </p:spPr>
      </p:pic>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13601" t="28864" r="13427" b="28938"/>
          <a:stretch/>
        </p:blipFill>
        <p:spPr>
          <a:xfrm>
            <a:off x="1466994" y="4423145"/>
            <a:ext cx="1948350" cy="2004016"/>
          </a:xfrm>
          <a:prstGeom prst="rect">
            <a:avLst/>
          </a:prstGeom>
        </p:spPr>
      </p:pic>
      <p:pic>
        <p:nvPicPr>
          <p:cNvPr id="18" name="图片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0344" y="4423145"/>
            <a:ext cx="1905000" cy="1905000"/>
          </a:xfrm>
          <a:prstGeom prst="rect">
            <a:avLst/>
          </a:prstGeom>
        </p:spPr>
      </p:pic>
      <p:pic>
        <p:nvPicPr>
          <p:cNvPr id="2050" name="Picture 2" descr="http://n.sinaimg.cn/translate/20170323/_caz-fycnyhm278337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3963" y="1512336"/>
            <a:ext cx="3035897" cy="2020769"/>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588111" y="617374"/>
            <a:ext cx="3877985" cy="584775"/>
          </a:xfrm>
          <a:prstGeom prst="rect">
            <a:avLst/>
          </a:prstGeom>
          <a:noFill/>
        </p:spPr>
        <p:txBody>
          <a:bodyPr wrap="none" lIns="91440" tIns="45720" rIns="91440" bIns="45720">
            <a:spAutoFit/>
          </a:bodyPr>
          <a:lstStyle/>
          <a:p>
            <a:pPr algn="ctr"/>
            <a:r>
              <a:rPr lang="zh-CN" altLang="en-US" sz="32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想要的，不止那么多</a:t>
            </a:r>
            <a:endParaRPr lang="zh-CN" alt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21" name="直接连接符 20"/>
          <p:cNvCxnSpPr/>
          <p:nvPr/>
        </p:nvCxnSpPr>
        <p:spPr>
          <a:xfrm>
            <a:off x="667265" y="1217197"/>
            <a:ext cx="51211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786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9" presetClass="entr" presetSubtype="0" decel="100000" fill="hold" grpId="0" nodeType="withEffect">
                                  <p:stCondLst>
                                    <p:cond delay="400"/>
                                  </p:stCondLst>
                                  <p:childTnLst>
                                    <p:set>
                                      <p:cBhvr>
                                        <p:cTn id="11" dur="1" fill="hold">
                                          <p:stCondLst>
                                            <p:cond delay="0"/>
                                          </p:stCondLst>
                                        </p:cTn>
                                        <p:tgtEl>
                                          <p:spTgt spid="2"/>
                                        </p:tgtEl>
                                        <p:attrNameLst>
                                          <p:attrName>style.visibility</p:attrName>
                                        </p:attrNameLst>
                                      </p:cBhvr>
                                      <p:to>
                                        <p:strVal val="visible"/>
                                      </p:to>
                                    </p:set>
                                    <p:anim calcmode="lin" valueType="num">
                                      <p:cBhvr>
                                        <p:cTn id="12" dur="1500" fill="hold"/>
                                        <p:tgtEl>
                                          <p:spTgt spid="2"/>
                                        </p:tgtEl>
                                        <p:attrNameLst>
                                          <p:attrName>ppt_w</p:attrName>
                                        </p:attrNameLst>
                                      </p:cBhvr>
                                      <p:tavLst>
                                        <p:tav tm="0">
                                          <p:val>
                                            <p:fltVal val="0"/>
                                          </p:val>
                                        </p:tav>
                                        <p:tav tm="100000">
                                          <p:val>
                                            <p:strVal val="#ppt_w"/>
                                          </p:val>
                                        </p:tav>
                                      </p:tavLst>
                                    </p:anim>
                                    <p:anim calcmode="lin" valueType="num">
                                      <p:cBhvr>
                                        <p:cTn id="13" dur="1500" fill="hold"/>
                                        <p:tgtEl>
                                          <p:spTgt spid="2"/>
                                        </p:tgtEl>
                                        <p:attrNameLst>
                                          <p:attrName>ppt_h</p:attrName>
                                        </p:attrNameLst>
                                      </p:cBhvr>
                                      <p:tavLst>
                                        <p:tav tm="0">
                                          <p:val>
                                            <p:fltVal val="0"/>
                                          </p:val>
                                        </p:tav>
                                        <p:tav tm="100000">
                                          <p:val>
                                            <p:strVal val="#ppt_h"/>
                                          </p:val>
                                        </p:tav>
                                      </p:tavLst>
                                    </p:anim>
                                    <p:anim calcmode="lin" valueType="num">
                                      <p:cBhvr>
                                        <p:cTn id="14" dur="1500" fill="hold"/>
                                        <p:tgtEl>
                                          <p:spTgt spid="2"/>
                                        </p:tgtEl>
                                        <p:attrNameLst>
                                          <p:attrName>style.rotation</p:attrName>
                                        </p:attrNameLst>
                                      </p:cBhvr>
                                      <p:tavLst>
                                        <p:tav tm="0">
                                          <p:val>
                                            <p:fltVal val="360"/>
                                          </p:val>
                                        </p:tav>
                                        <p:tav tm="100000">
                                          <p:val>
                                            <p:fltVal val="0"/>
                                          </p:val>
                                        </p:tav>
                                      </p:tavLst>
                                    </p:anim>
                                    <p:animEffect transition="in" filter="fade">
                                      <p:cBhvr>
                                        <p:cTn id="15" dur="1500"/>
                                        <p:tgtEl>
                                          <p:spTgt spid="2"/>
                                        </p:tgtEl>
                                      </p:cBhvr>
                                    </p:animEffect>
                                  </p:childTnLst>
                                </p:cTn>
                              </p:par>
                              <p:par>
                                <p:cTn id="16" presetID="49" presetClass="entr" presetSubtype="0" decel="100000" fill="hold" grpId="0" nodeType="withEffect">
                                  <p:stCondLst>
                                    <p:cond delay="600"/>
                                  </p:stCondLst>
                                  <p:childTnLst>
                                    <p:set>
                                      <p:cBhvr>
                                        <p:cTn id="17" dur="1" fill="hold">
                                          <p:stCondLst>
                                            <p:cond delay="0"/>
                                          </p:stCondLst>
                                        </p:cTn>
                                        <p:tgtEl>
                                          <p:spTgt spid="3"/>
                                        </p:tgtEl>
                                        <p:attrNameLst>
                                          <p:attrName>style.visibility</p:attrName>
                                        </p:attrNameLst>
                                      </p:cBhvr>
                                      <p:to>
                                        <p:strVal val="visible"/>
                                      </p:to>
                                    </p:set>
                                    <p:anim calcmode="lin" valueType="num">
                                      <p:cBhvr>
                                        <p:cTn id="18" dur="1500" fill="hold"/>
                                        <p:tgtEl>
                                          <p:spTgt spid="3"/>
                                        </p:tgtEl>
                                        <p:attrNameLst>
                                          <p:attrName>ppt_w</p:attrName>
                                        </p:attrNameLst>
                                      </p:cBhvr>
                                      <p:tavLst>
                                        <p:tav tm="0">
                                          <p:val>
                                            <p:fltVal val="0"/>
                                          </p:val>
                                        </p:tav>
                                        <p:tav tm="100000">
                                          <p:val>
                                            <p:strVal val="#ppt_w"/>
                                          </p:val>
                                        </p:tav>
                                      </p:tavLst>
                                    </p:anim>
                                    <p:anim calcmode="lin" valueType="num">
                                      <p:cBhvr>
                                        <p:cTn id="19" dur="1500" fill="hold"/>
                                        <p:tgtEl>
                                          <p:spTgt spid="3"/>
                                        </p:tgtEl>
                                        <p:attrNameLst>
                                          <p:attrName>ppt_h</p:attrName>
                                        </p:attrNameLst>
                                      </p:cBhvr>
                                      <p:tavLst>
                                        <p:tav tm="0">
                                          <p:val>
                                            <p:fltVal val="0"/>
                                          </p:val>
                                        </p:tav>
                                        <p:tav tm="100000">
                                          <p:val>
                                            <p:strVal val="#ppt_h"/>
                                          </p:val>
                                        </p:tav>
                                      </p:tavLst>
                                    </p:anim>
                                    <p:anim calcmode="lin" valueType="num">
                                      <p:cBhvr>
                                        <p:cTn id="20" dur="1500" fill="hold"/>
                                        <p:tgtEl>
                                          <p:spTgt spid="3"/>
                                        </p:tgtEl>
                                        <p:attrNameLst>
                                          <p:attrName>style.rotation</p:attrName>
                                        </p:attrNameLst>
                                      </p:cBhvr>
                                      <p:tavLst>
                                        <p:tav tm="0">
                                          <p:val>
                                            <p:fltVal val="360"/>
                                          </p:val>
                                        </p:tav>
                                        <p:tav tm="100000">
                                          <p:val>
                                            <p:fltVal val="0"/>
                                          </p:val>
                                        </p:tav>
                                      </p:tavLst>
                                    </p:anim>
                                    <p:animEffect transition="in" filter="fade">
                                      <p:cBhvr>
                                        <p:cTn id="21" dur="1500"/>
                                        <p:tgtEl>
                                          <p:spTgt spid="3"/>
                                        </p:tgtEl>
                                      </p:cBhvr>
                                    </p:animEffect>
                                  </p:childTnLst>
                                </p:cTn>
                              </p:par>
                              <p:par>
                                <p:cTn id="22" presetID="49" presetClass="entr" presetSubtype="0" decel="100000" fill="hold" grpId="0" nodeType="withEffect">
                                  <p:stCondLst>
                                    <p:cond delay="800"/>
                                  </p:stCondLst>
                                  <p:childTnLst>
                                    <p:set>
                                      <p:cBhvr>
                                        <p:cTn id="23" dur="1" fill="hold">
                                          <p:stCondLst>
                                            <p:cond delay="0"/>
                                          </p:stCondLst>
                                        </p:cTn>
                                        <p:tgtEl>
                                          <p:spTgt spid="4"/>
                                        </p:tgtEl>
                                        <p:attrNameLst>
                                          <p:attrName>style.visibility</p:attrName>
                                        </p:attrNameLst>
                                      </p:cBhvr>
                                      <p:to>
                                        <p:strVal val="visible"/>
                                      </p:to>
                                    </p:set>
                                    <p:anim calcmode="lin" valueType="num">
                                      <p:cBhvr>
                                        <p:cTn id="24" dur="1500" fill="hold"/>
                                        <p:tgtEl>
                                          <p:spTgt spid="4"/>
                                        </p:tgtEl>
                                        <p:attrNameLst>
                                          <p:attrName>ppt_w</p:attrName>
                                        </p:attrNameLst>
                                      </p:cBhvr>
                                      <p:tavLst>
                                        <p:tav tm="0">
                                          <p:val>
                                            <p:fltVal val="0"/>
                                          </p:val>
                                        </p:tav>
                                        <p:tav tm="100000">
                                          <p:val>
                                            <p:strVal val="#ppt_w"/>
                                          </p:val>
                                        </p:tav>
                                      </p:tavLst>
                                    </p:anim>
                                    <p:anim calcmode="lin" valueType="num">
                                      <p:cBhvr>
                                        <p:cTn id="25" dur="1500" fill="hold"/>
                                        <p:tgtEl>
                                          <p:spTgt spid="4"/>
                                        </p:tgtEl>
                                        <p:attrNameLst>
                                          <p:attrName>ppt_h</p:attrName>
                                        </p:attrNameLst>
                                      </p:cBhvr>
                                      <p:tavLst>
                                        <p:tav tm="0">
                                          <p:val>
                                            <p:fltVal val="0"/>
                                          </p:val>
                                        </p:tav>
                                        <p:tav tm="100000">
                                          <p:val>
                                            <p:strVal val="#ppt_h"/>
                                          </p:val>
                                        </p:tav>
                                      </p:tavLst>
                                    </p:anim>
                                    <p:anim calcmode="lin" valueType="num">
                                      <p:cBhvr>
                                        <p:cTn id="26" dur="1500" fill="hold"/>
                                        <p:tgtEl>
                                          <p:spTgt spid="4"/>
                                        </p:tgtEl>
                                        <p:attrNameLst>
                                          <p:attrName>style.rotation</p:attrName>
                                        </p:attrNameLst>
                                      </p:cBhvr>
                                      <p:tavLst>
                                        <p:tav tm="0">
                                          <p:val>
                                            <p:fltVal val="360"/>
                                          </p:val>
                                        </p:tav>
                                        <p:tav tm="100000">
                                          <p:val>
                                            <p:fltVal val="0"/>
                                          </p:val>
                                        </p:tav>
                                      </p:tavLst>
                                    </p:anim>
                                    <p:animEffect transition="in" filter="fade">
                                      <p:cBhvr>
                                        <p:cTn id="27" dur="1500"/>
                                        <p:tgtEl>
                                          <p:spTgt spid="4"/>
                                        </p:tgtEl>
                                      </p:cBhvr>
                                    </p:animEffect>
                                  </p:childTnLst>
                                </p:cTn>
                              </p:par>
                              <p:par>
                                <p:cTn id="28" presetID="49" presetClass="entr" presetSubtype="0" decel="100000" fill="hold" grpId="0" nodeType="withEffect">
                                  <p:stCondLst>
                                    <p:cond delay="1000"/>
                                  </p:stCondLst>
                                  <p:childTnLst>
                                    <p:set>
                                      <p:cBhvr>
                                        <p:cTn id="29" dur="1" fill="hold">
                                          <p:stCondLst>
                                            <p:cond delay="0"/>
                                          </p:stCondLst>
                                        </p:cTn>
                                        <p:tgtEl>
                                          <p:spTgt spid="5"/>
                                        </p:tgtEl>
                                        <p:attrNameLst>
                                          <p:attrName>style.visibility</p:attrName>
                                        </p:attrNameLst>
                                      </p:cBhvr>
                                      <p:to>
                                        <p:strVal val="visible"/>
                                      </p:to>
                                    </p:set>
                                    <p:anim calcmode="lin" valueType="num">
                                      <p:cBhvr>
                                        <p:cTn id="30" dur="1500" fill="hold"/>
                                        <p:tgtEl>
                                          <p:spTgt spid="5"/>
                                        </p:tgtEl>
                                        <p:attrNameLst>
                                          <p:attrName>ppt_w</p:attrName>
                                        </p:attrNameLst>
                                      </p:cBhvr>
                                      <p:tavLst>
                                        <p:tav tm="0">
                                          <p:val>
                                            <p:fltVal val="0"/>
                                          </p:val>
                                        </p:tav>
                                        <p:tav tm="100000">
                                          <p:val>
                                            <p:strVal val="#ppt_w"/>
                                          </p:val>
                                        </p:tav>
                                      </p:tavLst>
                                    </p:anim>
                                    <p:anim calcmode="lin" valueType="num">
                                      <p:cBhvr>
                                        <p:cTn id="31" dur="1500" fill="hold"/>
                                        <p:tgtEl>
                                          <p:spTgt spid="5"/>
                                        </p:tgtEl>
                                        <p:attrNameLst>
                                          <p:attrName>ppt_h</p:attrName>
                                        </p:attrNameLst>
                                      </p:cBhvr>
                                      <p:tavLst>
                                        <p:tav tm="0">
                                          <p:val>
                                            <p:fltVal val="0"/>
                                          </p:val>
                                        </p:tav>
                                        <p:tav tm="100000">
                                          <p:val>
                                            <p:strVal val="#ppt_h"/>
                                          </p:val>
                                        </p:tav>
                                      </p:tavLst>
                                    </p:anim>
                                    <p:anim calcmode="lin" valueType="num">
                                      <p:cBhvr>
                                        <p:cTn id="32" dur="1500" fill="hold"/>
                                        <p:tgtEl>
                                          <p:spTgt spid="5"/>
                                        </p:tgtEl>
                                        <p:attrNameLst>
                                          <p:attrName>style.rotation</p:attrName>
                                        </p:attrNameLst>
                                      </p:cBhvr>
                                      <p:tavLst>
                                        <p:tav tm="0">
                                          <p:val>
                                            <p:fltVal val="360"/>
                                          </p:val>
                                        </p:tav>
                                        <p:tav tm="100000">
                                          <p:val>
                                            <p:fltVal val="0"/>
                                          </p:val>
                                        </p:tav>
                                      </p:tavLst>
                                    </p:anim>
                                    <p:animEffect transition="in" filter="fade">
                                      <p:cBhvr>
                                        <p:cTn id="33" dur="1500"/>
                                        <p:tgtEl>
                                          <p:spTgt spid="5"/>
                                        </p:tgtEl>
                                      </p:cBhvr>
                                    </p:animEffect>
                                  </p:childTnLst>
                                </p:cTn>
                              </p:par>
                              <p:par>
                                <p:cTn id="34" presetID="10" presetClass="entr" presetSubtype="0" fill="hold" nodeType="withEffect">
                                  <p:stCondLst>
                                    <p:cond delay="24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2900"/>
                            </p:stCondLst>
                            <p:childTnLst>
                              <p:par>
                                <p:cTn id="38" presetID="2" presetClass="entr" presetSubtype="4"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fill="hold"/>
                                        <p:tgtEl>
                                          <p:spTgt spid="29"/>
                                        </p:tgtEl>
                                        <p:attrNameLst>
                                          <p:attrName>ppt_x</p:attrName>
                                        </p:attrNameLst>
                                      </p:cBhvr>
                                      <p:tavLst>
                                        <p:tav tm="0">
                                          <p:val>
                                            <p:strVal val="#ppt_x"/>
                                          </p:val>
                                        </p:tav>
                                        <p:tav tm="100000">
                                          <p:val>
                                            <p:strVal val="#ppt_x"/>
                                          </p:val>
                                        </p:tav>
                                      </p:tavLst>
                                    </p:anim>
                                    <p:anim calcmode="lin" valueType="num">
                                      <p:cBhvr additive="base">
                                        <p:cTn id="49" dur="500" fill="hold"/>
                                        <p:tgtEl>
                                          <p:spTgt spid="29"/>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ppt_x"/>
                                          </p:val>
                                        </p:tav>
                                        <p:tav tm="100000">
                                          <p:val>
                                            <p:strVal val="#ppt_x"/>
                                          </p:val>
                                        </p:tav>
                                      </p:tavLst>
                                    </p:anim>
                                    <p:anim calcmode="lin" valueType="num">
                                      <p:cBhvr additive="base">
                                        <p:cTn id="57" dur="500" fill="hold"/>
                                        <p:tgtEl>
                                          <p:spTgt spid="9"/>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ppt_x"/>
                                          </p:val>
                                        </p:tav>
                                        <p:tav tm="100000">
                                          <p:val>
                                            <p:strVal val="#ppt_x"/>
                                          </p:val>
                                        </p:tav>
                                      </p:tavLst>
                                    </p:anim>
                                    <p:anim calcmode="lin" valueType="num">
                                      <p:cBhvr additive="base">
                                        <p:cTn id="6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22" presetClass="entr" presetSubtype="4" fill="hold" nodeType="withEffect">
                                  <p:stCondLst>
                                    <p:cond delay="0"/>
                                  </p:stCondLst>
                                  <p:childTnLst>
                                    <p:set>
                                      <p:cBhvr>
                                        <p:cTn id="68" dur="1" fill="hold">
                                          <p:stCondLst>
                                            <p:cond delay="0"/>
                                          </p:stCondLst>
                                        </p:cTn>
                                        <p:tgtEl>
                                          <p:spTgt spid="2050"/>
                                        </p:tgtEl>
                                        <p:attrNameLst>
                                          <p:attrName>style.visibility</p:attrName>
                                        </p:attrNameLst>
                                      </p:cBhvr>
                                      <p:to>
                                        <p:strVal val="visible"/>
                                      </p:to>
                                    </p:set>
                                    <p:animEffect transition="in" filter="wipe(down)">
                                      <p:cBhvr>
                                        <p:cTn id="69" dur="500"/>
                                        <p:tgtEl>
                                          <p:spTgt spid="205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3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TotalTime>
  <Words>2248</Words>
  <Application>Microsoft Office PowerPoint</Application>
  <PresentationFormat>宽屏</PresentationFormat>
  <Paragraphs>174</Paragraphs>
  <Slides>23</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Adobe 黑体 Std R</vt:lpstr>
      <vt:lpstr>Agency FB</vt:lpstr>
      <vt:lpstr>等线</vt:lpstr>
      <vt:lpstr>汉仪菱心体简</vt:lpstr>
      <vt:lpstr>时尚中黑简体</vt:lpstr>
      <vt:lpstr>宋体</vt:lpstr>
      <vt:lpstr>微软雅黑</vt:lpstr>
      <vt:lpstr>Arial</vt:lpstr>
      <vt:lpstr>Calibri</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抽象科技</dc:title>
  <dc:creator>第一PPT</dc:creator>
  <cp:keywords>www.1ppt.com</cp:keywords>
  <dc:description>www.1ppt.com</dc:description>
  <cp:lastModifiedBy>xu amo</cp:lastModifiedBy>
  <cp:revision>107</cp:revision>
  <dcterms:created xsi:type="dcterms:W3CDTF">2017-06-01T06:59:22Z</dcterms:created>
  <dcterms:modified xsi:type="dcterms:W3CDTF">2018-03-27T14:47:31Z</dcterms:modified>
</cp:coreProperties>
</file>